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10287000" cx="18288000"/>
  <p:notesSz cx="6858000" cy="9144000"/>
  <p:embeddedFontLst>
    <p:embeddedFont>
      <p:font typeface="Roboto"/>
      <p:regular r:id="rId82"/>
      <p:bold r:id="rId83"/>
      <p:italic r:id="rId84"/>
      <p:boldItalic r:id="rId85"/>
    </p:embeddedFont>
    <p:embeddedFont>
      <p:font typeface="Tahoma"/>
      <p:regular r:id="rId86"/>
      <p:bold r:id="rId87"/>
    </p:embeddedFont>
    <p:embeddedFont>
      <p:font typeface="Bitter"/>
      <p:regular r:id="rId88"/>
      <p:bold r:id="rId89"/>
      <p:italic r:id="rId90"/>
      <p:boldItalic r:id="rId91"/>
    </p:embeddedFont>
    <p:embeddedFont>
      <p:font typeface="Alegreya Sans Medium"/>
      <p:regular r:id="rId92"/>
      <p:bold r:id="rId93"/>
      <p:italic r:id="rId94"/>
      <p:boldItalic r:id="rId95"/>
    </p:embeddedFont>
    <p:embeddedFont>
      <p:font typeface="Merriweather"/>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00" roundtripDataSignature="AMtx7mgzfWQafaiYc5kascA9VcDuku/i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818678-9E06-433A-8EF8-B4E09DF34575}">
  <a:tblStyle styleId="{F6818678-9E06-433A-8EF8-B4E09DF34575}" styleName="Table_0">
    <a:wholeTbl>
      <a:tcTxStyle b="off" i="off">
        <a:font>
          <a:latin typeface="Arial"/>
          <a:ea typeface="Arial"/>
          <a:cs typeface="Arial"/>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4E8E8"/>
          </a:solidFill>
        </a:fill>
      </a:tcStyle>
    </a:wholeTbl>
    <a:band1H>
      <a:tcTxStyle/>
      <a:tcStyle>
        <a:fill>
          <a:solidFill>
            <a:srgbClr val="E8CFCF"/>
          </a:solidFill>
        </a:fill>
      </a:tcStyle>
    </a:band1H>
    <a:band2H>
      <a:tcTxStyle/>
    </a:band2H>
    <a:band1V>
      <a:tcTxStyle/>
      <a:tcStyle>
        <a:fill>
          <a:solidFill>
            <a:srgbClr val="E8CFCF"/>
          </a:solidFill>
        </a:fill>
      </a:tcStyle>
    </a:band1V>
    <a:band2V>
      <a:tcTxStyle/>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F4E8E8"/>
          </a:solidFill>
        </a:fill>
      </a:tcStyle>
    </a:lastRow>
    <a:seCell>
      <a:tcTxStyle/>
    </a:seCell>
    <a:swCell>
      <a:tcTxStyle/>
    </a:swCell>
    <a:firstRow>
      <a:tcTxStyle b="on" i="off"/>
      <a:tcStyle>
        <a:fill>
          <a:solidFill>
            <a:srgbClr val="F4E8E8"/>
          </a:solidFill>
        </a:fill>
      </a:tcStyle>
    </a:firstRow>
    <a:neCell>
      <a:tcTxStyle/>
    </a:neCell>
    <a:nwCell>
      <a:tcTxStyle/>
    </a:nwCell>
  </a:tblStyle>
  <a:tblStyle styleId="{42A34F18-8461-4152-BDD2-0F621B4E2262}" styleName="Table_1">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tcStyle>
    </a:band1H>
    <a:band2H>
      <a:tcTxStyle/>
    </a:band2H>
    <a:band1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1V>
    <a:band2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2"/>
          </a:solidFill>
        </a:fill>
      </a:tcStyle>
    </a:firstRow>
    <a:neCell>
      <a:tcTxStyle/>
    </a:neCell>
    <a:nwCell>
      <a:tcTxStyle/>
    </a:nwCell>
  </a:tblStyle>
  <a:tblStyle styleId="{A19AD5F3-A5C0-4B11-80F8-0B938F7C568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6B6788E-27B7-4D5F-B720-7D1C9AE43393}" styleName="Table_3">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2457C31-F482-4677-BE2D-1A186646D05B}" styleName="Table_4">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 styleId="{2F7450F6-DC6D-4A48-9090-A386C6C4E5C2}" styleName="Table_5">
    <a:wholeTbl>
      <a:tcTxStyle b="off" i="off">
        <a:font>
          <a:latin typeface="Arial"/>
          <a:ea typeface="Arial"/>
          <a:cs typeface="Arial"/>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F4E8E8"/>
          </a:solidFill>
        </a:fill>
      </a:tcStyle>
    </a:band1H>
    <a:band2H>
      <a:tcTxStyle/>
    </a:band2H>
    <a:band1V>
      <a:tcTxStyle/>
      <a:tcStyle>
        <a:fill>
          <a:solidFill>
            <a:srgbClr val="F4E8E8"/>
          </a:solidFill>
        </a:fill>
      </a:tcStyle>
    </a:band1V>
    <a:band2V>
      <a:tcTx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0" Type="http://customschemas.google.com/relationships/presentationmetadata" Target="meta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AlegreyaSansMedium-boldItalic.fntdata"/><Relationship Id="rId94" Type="http://schemas.openxmlformats.org/officeDocument/2006/relationships/font" Target="fonts/AlegreyaSansMedium-italic.fntdata"/><Relationship Id="rId97" Type="http://schemas.openxmlformats.org/officeDocument/2006/relationships/font" Target="fonts/Merriweather-bold.fntdata"/><Relationship Id="rId96" Type="http://schemas.openxmlformats.org/officeDocument/2006/relationships/font" Target="fonts/Merriweather-regular.fntdata"/><Relationship Id="rId11" Type="http://schemas.openxmlformats.org/officeDocument/2006/relationships/slide" Target="slides/slide4.xml"/><Relationship Id="rId99" Type="http://schemas.openxmlformats.org/officeDocument/2006/relationships/font" Target="fonts/Merriweather-boldItalic.fntdata"/><Relationship Id="rId10" Type="http://schemas.openxmlformats.org/officeDocument/2006/relationships/slide" Target="slides/slide3.xml"/><Relationship Id="rId98" Type="http://schemas.openxmlformats.org/officeDocument/2006/relationships/font" Target="fonts/Merriweather-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Bitter-boldItalic.fntdata"/><Relationship Id="rId90" Type="http://schemas.openxmlformats.org/officeDocument/2006/relationships/font" Target="fonts/Bitter-italic.fntdata"/><Relationship Id="rId93" Type="http://schemas.openxmlformats.org/officeDocument/2006/relationships/font" Target="fonts/AlegreyaSansMedium-bold.fntdata"/><Relationship Id="rId92" Type="http://schemas.openxmlformats.org/officeDocument/2006/relationships/font" Target="fonts/AlegreyaSansMedium-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Tahoma-regular.fntdata"/><Relationship Id="rId85" Type="http://schemas.openxmlformats.org/officeDocument/2006/relationships/font" Target="fonts/Roboto-boldItalic.fntdata"/><Relationship Id="rId88" Type="http://schemas.openxmlformats.org/officeDocument/2006/relationships/font" Target="fonts/Bitter-regular.fntdata"/><Relationship Id="rId87" Type="http://schemas.openxmlformats.org/officeDocument/2006/relationships/font" Target="fonts/Tahoma-bold.fntdata"/><Relationship Id="rId89" Type="http://schemas.openxmlformats.org/officeDocument/2006/relationships/font" Target="fonts/Bitter-bold.fntdata"/><Relationship Id="rId80" Type="http://schemas.openxmlformats.org/officeDocument/2006/relationships/slide" Target="slides/slide73.xml"/><Relationship Id="rId82" Type="http://schemas.openxmlformats.org/officeDocument/2006/relationships/font" Target="fonts/Roboto-regular.fntdata"/><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Siêu âm là xét nghiệm nhạy, chi phí thấp, độ ti cậy cao vào có thể lặp lại nhiều lần để khảo sát bệnh lý đường mật</a:t>
            </a:r>
            <a:endParaRPr/>
          </a:p>
          <a:p>
            <a:pPr indent="0" lvl="0" marL="0" rtl="0" algn="l">
              <a:lnSpc>
                <a:spcPct val="100000"/>
              </a:lnSpc>
              <a:spcBef>
                <a:spcPts val="0"/>
              </a:spcBef>
              <a:spcAft>
                <a:spcPts val="0"/>
              </a:spcAft>
              <a:buSzPts val="1100"/>
              <a:buNone/>
            </a:pPr>
            <a:r>
              <a:rPr lang="en-US"/>
              <a:t>Trong những trường hợp không cấp cứu, việc kiểm tra nên được tiến hành với bệnh nhân đã nhịn ăn ít nhất tám giờ vì sỏi được nhìn thấy rõ nhất khi được bao quanh bởi mật trong túi mật căng</a:t>
            </a:r>
            <a:endParaRPr/>
          </a:p>
          <a:p>
            <a:pPr indent="0" lvl="0" marL="0" rtl="0" algn="l">
              <a:lnSpc>
                <a:spcPct val="100000"/>
              </a:lnSpc>
              <a:spcBef>
                <a:spcPts val="0"/>
              </a:spcBef>
              <a:spcAft>
                <a:spcPts val="0"/>
              </a:spcAft>
              <a:buSzPts val="1100"/>
              <a:buNone/>
            </a:pPr>
            <a:r>
              <a:rPr lang="en-US"/>
              <a:t>Với những sỏi không cản quang, siêu âm nhạy hơn CT</a:t>
            </a:r>
            <a:endParaRPr/>
          </a:p>
        </p:txBody>
      </p:sp>
      <p:sp>
        <p:nvSpPr>
          <p:cNvPr id="252" name="Google Shape;25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Hình ảnh sỏi túi mật điển hình: </a:t>
            </a:r>
            <a:r>
              <a:rPr lang="en-US" sz="1100"/>
              <a:t>Cấu trúc phản âm dày, bóng lưng sau sỏi</a:t>
            </a:r>
            <a:endParaRPr/>
          </a:p>
          <a:p>
            <a:pPr indent="0" lvl="0" marL="0" rtl="0" algn="l">
              <a:lnSpc>
                <a:spcPct val="100000"/>
              </a:lnSpc>
              <a:spcBef>
                <a:spcPts val="0"/>
              </a:spcBef>
              <a:spcAft>
                <a:spcPts val="0"/>
              </a:spcAft>
              <a:buSzPts val="1100"/>
              <a:buNone/>
            </a:pPr>
            <a:r>
              <a:t/>
            </a:r>
            <a:endParaRPr/>
          </a:p>
        </p:txBody>
      </p:sp>
      <p:sp>
        <p:nvSpPr>
          <p:cNvPr id="266" name="Google Shape;26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Polyp túi mật sẽ có 2 đặc điểm khác với sỏi là: không có hình ảnh bóng lưng, không di động theo tư thế</a:t>
            </a:r>
            <a:endParaRPr/>
          </a:p>
        </p:txBody>
      </p:sp>
      <p:sp>
        <p:nvSpPr>
          <p:cNvPr id="277" name="Google Shape;277;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Dấu hiệu WES: </a:t>
            </a:r>
            <a:endParaRPr/>
          </a:p>
          <a:p>
            <a:pPr indent="-171450" lvl="0" marL="171450" rtl="0" algn="l">
              <a:lnSpc>
                <a:spcPct val="100000"/>
              </a:lnSpc>
              <a:spcBef>
                <a:spcPts val="0"/>
              </a:spcBef>
              <a:spcAft>
                <a:spcPts val="0"/>
              </a:spcAft>
              <a:buSzPts val="1100"/>
              <a:buFont typeface="Arial"/>
              <a:buChar char="-"/>
            </a:pPr>
            <a:r>
              <a:rPr lang="en-US"/>
              <a:t>Một đường cong tăng âm đại diện cho thành túi mật</a:t>
            </a:r>
            <a:endParaRPr/>
          </a:p>
          <a:p>
            <a:pPr indent="-171450" lvl="0" marL="171450" rtl="0" algn="l">
              <a:lnSpc>
                <a:spcPct val="100000"/>
              </a:lnSpc>
              <a:spcBef>
                <a:spcPts val="0"/>
              </a:spcBef>
              <a:spcAft>
                <a:spcPts val="0"/>
              </a:spcAft>
              <a:buSzPts val="1100"/>
              <a:buFont typeface="Arial"/>
              <a:buChar char="-"/>
            </a:pPr>
            <a:r>
              <a:rPr lang="en-US"/>
              <a:t>Phần giảm âm mỏng đại diện cho một lượng nhỏ bùn mật</a:t>
            </a:r>
            <a:endParaRPr/>
          </a:p>
          <a:p>
            <a:pPr indent="-171450" lvl="0" marL="171450" rtl="0" algn="l">
              <a:lnSpc>
                <a:spcPct val="100000"/>
              </a:lnSpc>
              <a:spcBef>
                <a:spcPts val="0"/>
              </a:spcBef>
              <a:spcAft>
                <a:spcPts val="0"/>
              </a:spcAft>
              <a:buSzPts val="1100"/>
              <a:buFont typeface="Arial"/>
              <a:buChar char="-"/>
            </a:pPr>
            <a:r>
              <a:rPr lang="en-US"/>
              <a:t>Một đường cong tăng âm đại diện cho sỏi mật</a:t>
            </a:r>
            <a:endParaRPr/>
          </a:p>
          <a:p>
            <a:pPr indent="-171450" lvl="0" marL="171450" rtl="0" algn="l">
              <a:lnSpc>
                <a:spcPct val="100000"/>
              </a:lnSpc>
              <a:spcBef>
                <a:spcPts val="0"/>
              </a:spcBef>
              <a:spcAft>
                <a:spcPts val="0"/>
              </a:spcAft>
              <a:buSzPts val="1100"/>
              <a:buFont typeface="Arial"/>
              <a:buChar char="-"/>
            </a:pPr>
            <a:r>
              <a:rPr lang="en-US"/>
              <a:t>Bóng lưng nổi bật</a:t>
            </a:r>
            <a:endParaRPr/>
          </a:p>
          <a:p>
            <a:pPr indent="-171450" lvl="0" marL="171450" rtl="0" algn="l">
              <a:lnSpc>
                <a:spcPct val="100000"/>
              </a:lnSpc>
              <a:spcBef>
                <a:spcPts val="0"/>
              </a:spcBef>
              <a:spcAft>
                <a:spcPts val="0"/>
              </a:spcAft>
              <a:buSzPts val="1100"/>
              <a:buFont typeface="Arial"/>
              <a:buChar char="-"/>
            </a:pPr>
            <a:r>
              <a:rPr lang="en-US"/>
              <a:t>🡪 gợi ý sỏi mật lớn hay nhiều sỏi nhỏ lấp đầy lòng túi mật</a:t>
            </a:r>
            <a:endParaRPr/>
          </a:p>
          <a:p>
            <a:pPr indent="-101600" lvl="0" marL="171450" rtl="0" algn="l">
              <a:lnSpc>
                <a:spcPct val="100000"/>
              </a:lnSpc>
              <a:spcBef>
                <a:spcPts val="0"/>
              </a:spcBef>
              <a:spcAft>
                <a:spcPts val="0"/>
              </a:spcAft>
              <a:buSzPts val="1100"/>
              <a:buFont typeface="Arial"/>
              <a:buNone/>
            </a:pPr>
            <a:r>
              <a:t/>
            </a:r>
            <a:endParaRPr/>
          </a:p>
        </p:txBody>
      </p:sp>
      <p:sp>
        <p:nvSpPr>
          <p:cNvPr id="290" name="Google Shape;29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US"/>
              <a:t>Trong EUS, một đầu dò siêu âm trên đầu ống nội soi được đặt tiếp xúc với hang vị dạ dày, gần với túi mật. Điều này cho phép quan sát túi mật mà không bị can thiệp bởi khí trong ruột, mô dưới da hoặc gan.</a:t>
            </a:r>
            <a:endParaRPr/>
          </a:p>
          <a:p>
            <a:pPr indent="-171450" lvl="0" marL="171450" marR="0" rtl="0" algn="l">
              <a:lnSpc>
                <a:spcPct val="100000"/>
              </a:lnSpc>
              <a:spcBef>
                <a:spcPts val="0"/>
              </a:spcBef>
              <a:spcAft>
                <a:spcPts val="0"/>
              </a:spcAft>
              <a:buClr>
                <a:srgbClr val="000000"/>
              </a:buClr>
              <a:buSzPts val="1100"/>
              <a:buFont typeface="Arial"/>
              <a:buChar char="-"/>
            </a:pPr>
            <a:r>
              <a:rPr lang="en-US" sz="1100"/>
              <a:t>Có thể phát hiện những viên sỏi nhỏ bị bỏ sót trên siêu âm bụng (một nghiên cứu cho thấy có thể phát hiện sỏi kích thước 1 đến 9 mm)</a:t>
            </a:r>
            <a:endParaRPr/>
          </a:p>
        </p:txBody>
      </p:sp>
      <p:sp>
        <p:nvSpPr>
          <p:cNvPr id="302" name="Google Shape;30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1100"/>
              <a:buFont typeface="Arial"/>
              <a:buChar char="-"/>
            </a:pPr>
            <a:r>
              <a:rPr lang="en-US" sz="1100"/>
              <a:t>CT Scan có độ nhạy thấp hơn siêu âm trong chẩn đoán sỏi túi mật (độ nhạy: 55 – 80%)</a:t>
            </a:r>
            <a:endParaRPr/>
          </a:p>
          <a:p>
            <a:pPr indent="-457200" lvl="0" marL="457200" rtl="0" algn="l">
              <a:lnSpc>
                <a:spcPct val="100000"/>
              </a:lnSpc>
              <a:spcBef>
                <a:spcPts val="0"/>
              </a:spcBef>
              <a:spcAft>
                <a:spcPts val="0"/>
              </a:spcAft>
              <a:buSzPts val="1100"/>
              <a:buFont typeface="Arial"/>
              <a:buChar char="-"/>
            </a:pPr>
            <a:r>
              <a:rPr lang="en-US" sz="1100"/>
              <a:t>CT có thể dễ dàng phát hiện sỏi calci hoá và sỏi cholesterol (pure cholesterol gallstones)</a:t>
            </a:r>
            <a:endParaRPr/>
          </a:p>
          <a:p>
            <a:pPr indent="-457200" lvl="0" marL="457200" rtl="0" algn="l">
              <a:lnSpc>
                <a:spcPct val="100000"/>
              </a:lnSpc>
              <a:spcBef>
                <a:spcPts val="0"/>
              </a:spcBef>
              <a:spcAft>
                <a:spcPts val="0"/>
              </a:spcAft>
              <a:buSzPts val="1100"/>
              <a:buFont typeface="Arial"/>
              <a:buChar char="-"/>
            </a:pPr>
            <a:r>
              <a:rPr lang="en-US" sz="1100"/>
              <a:t>Tuy nhiên, một số sỏi mật bao gồm một hỗn hợp canxi, sắc tố mật và cholesterol nên có mật độ khá giống mật 🡪 khó phát hiện trên CT SCan</a:t>
            </a:r>
            <a:r>
              <a:rPr b="0" i="0" lang="en-US">
                <a:solidFill>
                  <a:srgbClr val="000000"/>
                </a:solidFill>
                <a:latin typeface="Times"/>
                <a:ea typeface="Times"/>
                <a:cs typeface="Times"/>
                <a:sym typeface="Times"/>
              </a:rPr>
              <a:t> </a:t>
            </a:r>
            <a:endParaRPr sz="1100"/>
          </a:p>
        </p:txBody>
      </p:sp>
      <p:sp>
        <p:nvSpPr>
          <p:cNvPr id="314" name="Google Shape;31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Hội chứng Mirizzi: do sỏi to kẹt ở ống hoặc phễu túi mật chèn ép vào đường mật lân cận kết quả là gây ra tắc ống gan chung. Chẩn đoán xác định hội chứng Mirizzi bằng MRI đường mật</a:t>
            </a:r>
            <a:endParaRPr/>
          </a:p>
          <a:p>
            <a:pPr indent="0" lvl="0" marL="0" rtl="0" algn="l">
              <a:lnSpc>
                <a:spcPct val="100000"/>
              </a:lnSpc>
              <a:spcBef>
                <a:spcPts val="0"/>
              </a:spcBef>
              <a:spcAft>
                <a:spcPts val="0"/>
              </a:spcAft>
              <a:buSzPts val="1100"/>
              <a:buNone/>
            </a:pPr>
            <a:r>
              <a:rPr lang="en-US"/>
              <a:t>Tắc ruột do sỏi mật: đây là biến chứng hiếm gặp. Cơ chế gây tắc ruột là viên sỏi sau khi thoát qua lỗ rò giữa túi mật và ống tiêu hoá di chuyển đến ruột non và gây tắc tại đây</a:t>
            </a:r>
            <a:endParaRPr/>
          </a:p>
        </p:txBody>
      </p:sp>
      <p:sp>
        <p:nvSpPr>
          <p:cNvPr id="327" name="Google Shape;32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US"/>
              <a:t>Tốc độ hòa tan sỏi mật ở những bệnh nhân dùng ursodiol với liều tiêu chuẩn là khoảng 1 mm mỗi tháng</a:t>
            </a:r>
            <a:endParaRPr/>
          </a:p>
          <a:p>
            <a:pPr indent="-171450" lvl="0" marL="171450" rtl="0" algn="l">
              <a:lnSpc>
                <a:spcPct val="100000"/>
              </a:lnSpc>
              <a:spcBef>
                <a:spcPts val="0"/>
              </a:spcBef>
              <a:spcAft>
                <a:spcPts val="0"/>
              </a:spcAft>
              <a:buSzPts val="1100"/>
              <a:buFont typeface="Arial"/>
              <a:buChar char="-"/>
            </a:pPr>
            <a:r>
              <a:rPr lang="en-US"/>
              <a:t>thực hiện siêu âm bụng 6 đến 12 tháng một lần để đánh giá đáp ứng với điều trị hòa tan đường uống</a:t>
            </a:r>
            <a:endParaRPr/>
          </a:p>
          <a:p>
            <a:pPr indent="-171450" lvl="0" marL="171450" rtl="0" algn="l">
              <a:lnSpc>
                <a:spcPct val="100000"/>
              </a:lnSpc>
              <a:spcBef>
                <a:spcPts val="0"/>
              </a:spcBef>
              <a:spcAft>
                <a:spcPts val="0"/>
              </a:spcAft>
              <a:buSzPts val="1100"/>
              <a:buFont typeface="Arial"/>
              <a:buChar char="-"/>
            </a:pPr>
            <a:r>
              <a:rPr lang="en-US"/>
              <a:t>Tuy nhiên, điều quan trọng cần lưu ý là vì hầu hết các viên sỏi tan từ trong ra ngoài nên chúng dường như không giảm kích thước trong các lần kiểm tra theo dõi hàng năm trước khi chúng biến mất khi lớp vỏ bên ngoài tan rã</a:t>
            </a:r>
            <a:endParaRPr/>
          </a:p>
          <a:p>
            <a:pPr indent="-101600" lvl="0" marL="171450" rtl="0" algn="l">
              <a:lnSpc>
                <a:spcPct val="100000"/>
              </a:lnSpc>
              <a:spcBef>
                <a:spcPts val="0"/>
              </a:spcBef>
              <a:spcAft>
                <a:spcPts val="0"/>
              </a:spcAft>
              <a:buSzPts val="1100"/>
              <a:buFont typeface="Arial"/>
              <a:buNone/>
            </a:pPr>
            <a:r>
              <a:t/>
            </a:r>
            <a:endParaRPr/>
          </a:p>
        </p:txBody>
      </p:sp>
      <p:sp>
        <p:nvSpPr>
          <p:cNvPr id="339" name="Google Shape;33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US"/>
              <a:t>Tốc độ hòa tan sỏi mật ở những bệnh nhân dùng ursodiol với liều tiêu chuẩn là khoảng 1 mm mỗi tháng</a:t>
            </a:r>
            <a:endParaRPr/>
          </a:p>
          <a:p>
            <a:pPr indent="-171450" lvl="0" marL="171450" rtl="0" algn="l">
              <a:lnSpc>
                <a:spcPct val="100000"/>
              </a:lnSpc>
              <a:spcBef>
                <a:spcPts val="0"/>
              </a:spcBef>
              <a:spcAft>
                <a:spcPts val="0"/>
              </a:spcAft>
              <a:buSzPts val="1100"/>
              <a:buFont typeface="Arial"/>
              <a:buChar char="-"/>
            </a:pPr>
            <a:r>
              <a:rPr lang="en-US"/>
              <a:t>thực hiện siêu âm bụng 6 đến 12 tháng một lần để đánh giá đáp ứng với điều trị hòa tan đường uống</a:t>
            </a:r>
            <a:endParaRPr/>
          </a:p>
          <a:p>
            <a:pPr indent="-171450" lvl="0" marL="171450" rtl="0" algn="l">
              <a:lnSpc>
                <a:spcPct val="100000"/>
              </a:lnSpc>
              <a:spcBef>
                <a:spcPts val="0"/>
              </a:spcBef>
              <a:spcAft>
                <a:spcPts val="0"/>
              </a:spcAft>
              <a:buSzPts val="1100"/>
              <a:buFont typeface="Arial"/>
              <a:buChar char="-"/>
            </a:pPr>
            <a:r>
              <a:rPr lang="en-US"/>
              <a:t>Tuy nhiên, điều quan trọng cần lưu ý là vì hầu hết các viên sỏi tan từ trong ra ngoài nên chúng dường như không giảm kích thước trong các lần kiểm tra theo dõi hàng năm trước khi chúng biến mất khi lớp vỏ bên ngoài tan rã</a:t>
            </a:r>
            <a:endParaRPr/>
          </a:p>
          <a:p>
            <a:pPr indent="-101600" lvl="0" marL="171450" rtl="0" algn="l">
              <a:lnSpc>
                <a:spcPct val="100000"/>
              </a:lnSpc>
              <a:spcBef>
                <a:spcPts val="0"/>
              </a:spcBef>
              <a:spcAft>
                <a:spcPts val="0"/>
              </a:spcAft>
              <a:buSzPts val="1100"/>
              <a:buFont typeface="Arial"/>
              <a:buNone/>
            </a:pPr>
            <a:r>
              <a:t/>
            </a:r>
            <a:endParaRPr/>
          </a:p>
        </p:txBody>
      </p:sp>
      <p:sp>
        <p:nvSpPr>
          <p:cNvPr id="350" name="Google Shape;35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Phẫu thuật nội soi cắt túi mật đã được xem là “tiêu chuẩn vàng” trong điều trị ngoại khoa soi túi mật. Các biến chứng chính của cắt túi mật bao gồm chảy máu, hình thành áp xe, rò rỉ mật, tổn thương đường mật và tổn thương ruột. Khoảng 5 đến 12 phần trăm bệnh nhân bị tiêu chảy, chủ yếu là do phản ứng với một lượng lớn chất béo ăn vào trong chế độ ăn uống, mặc dù trong nhiều trường hợp, bệnh tiêu chảy sẽ cải thiện hoặc khỏi sau vài tuần đến vài tháng. Cắt bỏ túi mật cũng có liên quan đến việc tăng nguy cơ ung thư ruột kết bên phải, ung thư thực quản và ung thư ruột non. Điều này có thể liên quan đến tác động của việc tăng nồng độ axit deoxycholic axit mật trong lòng ruột do mất túi mật, nơi thường hoạt động như một bể chứa axit mật đậm đặc.</a:t>
            </a:r>
            <a:endParaRPr/>
          </a:p>
          <a:p>
            <a:pPr indent="0" lvl="0" marL="0" rtl="0" algn="l">
              <a:lnSpc>
                <a:spcPct val="100000"/>
              </a:lnSpc>
              <a:spcBef>
                <a:spcPts val="0"/>
              </a:spcBef>
              <a:spcAft>
                <a:spcPts val="0"/>
              </a:spcAft>
              <a:buSzPts val="1100"/>
              <a:buNone/>
            </a:pPr>
            <a:r>
              <a:rPr lang="en-US"/>
              <a:t>Phẫu thuật nội soi cắt túi mật đã trở thành phẫu thuật tiêu chuẩn trong điều trị hầu hết các bệnh lý túi mật nên PT cắt túi mật mổ mở đã giảm mạnh</a:t>
            </a:r>
            <a:endParaRPr/>
          </a:p>
        </p:txBody>
      </p:sp>
      <p:sp>
        <p:nvSpPr>
          <p:cNvPr id="360" name="Google Shape;36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US"/>
              <a:t>Những BN bị thiếu máu tán huyết như thiếu máu hồng cầu nhỏ nhược sắc có nguy cơ hình thành sỏi sắc tố cao</a:t>
            </a:r>
            <a:endParaRPr/>
          </a:p>
          <a:p>
            <a:pPr indent="-171450" lvl="0" marL="171450" rtl="0" algn="l">
              <a:lnSpc>
                <a:spcPct val="100000"/>
              </a:lnSpc>
              <a:spcBef>
                <a:spcPts val="0"/>
              </a:spcBef>
              <a:spcAft>
                <a:spcPts val="0"/>
              </a:spcAft>
              <a:buSzPts val="1100"/>
              <a:buFont typeface="Arial"/>
              <a:buChar char="-"/>
            </a:pPr>
            <a:r>
              <a:rPr lang="en-US"/>
              <a:t>Những người có vách túi mật bị vôi hoá và sỏi túi mật lớn, kênh chung mật tuỵ dài có nguy cơ cao ung thư túi mật nên xem xét cắt túi mật</a:t>
            </a:r>
            <a:endParaRPr/>
          </a:p>
          <a:p>
            <a:pPr indent="-171450" lvl="0" marL="171450" rtl="0" algn="l">
              <a:lnSpc>
                <a:spcPct val="100000"/>
              </a:lnSpc>
              <a:spcBef>
                <a:spcPts val="0"/>
              </a:spcBef>
              <a:spcAft>
                <a:spcPts val="0"/>
              </a:spcAft>
              <a:buSzPts val="1100"/>
              <a:buFont typeface="Arial"/>
              <a:buChar char="-"/>
            </a:pPr>
            <a:r>
              <a:rPr lang="en-US"/>
              <a:t>Nhiễm khuẩn nặng do viêm túi mật cấp có thể ảnh hưởng tính mạng BN dùng UCMD nên cắt trc PT ghép tạng</a:t>
            </a:r>
            <a:endParaRPr/>
          </a:p>
          <a:p>
            <a:pPr indent="0" lvl="0" marL="0" rtl="0" algn="l">
              <a:lnSpc>
                <a:spcPct val="100000"/>
              </a:lnSpc>
              <a:spcBef>
                <a:spcPts val="0"/>
              </a:spcBef>
              <a:spcAft>
                <a:spcPts val="0"/>
              </a:spcAft>
              <a:buSzPts val="1100"/>
              <a:buNone/>
            </a:pPr>
            <a:r>
              <a:t/>
            </a:r>
            <a:endParaRPr/>
          </a:p>
        </p:txBody>
      </p:sp>
      <p:sp>
        <p:nvSpPr>
          <p:cNvPr id="373" name="Google Shape;37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Đọc theo lưu đồ</a:t>
            </a:r>
            <a:endParaRPr/>
          </a:p>
          <a:p>
            <a:pPr indent="0" lvl="0" marL="0" rtl="0" algn="l">
              <a:lnSpc>
                <a:spcPct val="100000"/>
              </a:lnSpc>
              <a:spcBef>
                <a:spcPts val="0"/>
              </a:spcBef>
              <a:spcAft>
                <a:spcPts val="0"/>
              </a:spcAft>
              <a:buSzPts val="1100"/>
              <a:buNone/>
            </a:pPr>
            <a:r>
              <a:rPr lang="en-US"/>
              <a:t>Dùng opioids cho những BN có CCĐ sử dụng NSAIDs hoặc không giảm đau hiệu quả với NSAIDs</a:t>
            </a:r>
            <a:endParaRPr/>
          </a:p>
        </p:txBody>
      </p:sp>
      <p:sp>
        <p:nvSpPr>
          <p:cNvPr id="385" name="Google Shape;38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 Hình axial CT cho thấy thành túi mật ngấm thuốc kém (mũi tên đen), với thâm nhiễm mỡ quanh túi mật và ít dịch (mũi tên trắng). (b) Hình ảnh CT sau hai ngày, do các triệu chứng xấu đi, cho thấy một khiếm khuyết ở thành túi mật (mũi tên trắng) với sự gia tăng đáng kể dịch quanh gan (mũi tên đen).</a:t>
            </a:r>
            <a:endParaRPr/>
          </a:p>
        </p:txBody>
      </p:sp>
      <p:sp>
        <p:nvSpPr>
          <p:cNvPr id="504" name="Google Shape;50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Siêu âm bụng nên là phương pháp chẩn đoán hình ảnh đầu tiên được sử dụng cho viêm túi mật cấp. Tuy nhiên, vì nguyên nhân gây sỏi trong túi mật hoặc ống mật không phải lúc nào cũng có thể được xác định rõ ràng trên siêu âm bụng và chẩn đoán viêm túi mật hoại thư có thể khó, nên cũng nên thực hiện CT hoặc MRI có chất tương phản nếu cần</a:t>
            </a:r>
            <a:endParaRPr/>
          </a:p>
          <a:p>
            <a:pPr indent="0" lvl="0" marL="0" rtl="0" algn="l">
              <a:lnSpc>
                <a:spcPct val="100000"/>
              </a:lnSpc>
              <a:spcBef>
                <a:spcPts val="0"/>
              </a:spcBef>
              <a:spcAft>
                <a:spcPts val="0"/>
              </a:spcAft>
              <a:buSzPts val="1100"/>
              <a:buNone/>
            </a:pPr>
            <a:r>
              <a:rPr lang="en-US"/>
              <a:t>Có thể chỉ định MRI trong chẩn đoán VTMC ở trẻ em và phụ nữ mang thai khi chẩn đoán không rọ</a:t>
            </a:r>
            <a:endParaRPr/>
          </a:p>
        </p:txBody>
      </p:sp>
      <p:sp>
        <p:nvSpPr>
          <p:cNvPr id="518" name="Google Shape;518;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6" name="Google Shape;566;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8" name="Google Shape;578;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Với BN có viêm túi mật cấp độ I, CCI &lt;= 5, ASA &gt;= III thì PT cắt túi mật nội soi sớm (trong vòng 72 h kể từ thời điểm khởi phát) là lựa chọn hàng đầu cho những trường hợp này</a:t>
            </a:r>
            <a:endParaRPr/>
          </a:p>
        </p:txBody>
      </p:sp>
      <p:sp>
        <p:nvSpPr>
          <p:cNvPr id="589" name="Google Shape;589;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VTM cấp ở giai đoạn này thường có tình trạng viêm tại chỗ nặng nề. Do đó PTV nên cân nhắc mức độ khó của việc cắt túi mật để lựa chọn phương pháo điều trị phù hợp</a:t>
            </a:r>
            <a:endParaRPr/>
          </a:p>
        </p:txBody>
      </p:sp>
      <p:sp>
        <p:nvSpPr>
          <p:cNvPr id="601" name="Google Shape;60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Với BN có viêm túi mật cấp độ I, CCI &lt;= 5, ASA &gt;= III thì PT cắt túi mật nội soi sớm (trong vòng 72 h kể từ thời điểm khởi phát) là lựa chọn hàng đầu cho những trường hợp này</a:t>
            </a:r>
            <a:endParaRPr/>
          </a:p>
        </p:txBody>
      </p:sp>
      <p:sp>
        <p:nvSpPr>
          <p:cNvPr id="614" name="Google Shape;614;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 Vancomycin được khuyến cáo để điều trị Enterococcus spp. đối với VTM cấp độ III mắc phải từ cộng đồng. Linezolid hoặc daptomycin được sử dụng nếu kết quả cấy ra Enterococcus kháng vancomycin (VRE)</a:t>
            </a:r>
            <a:endParaRPr/>
          </a:p>
          <a:p>
            <a:pPr indent="0" lvl="0" marL="0" rtl="0" algn="l">
              <a:lnSpc>
                <a:spcPct val="100000"/>
              </a:lnSpc>
              <a:spcBef>
                <a:spcPts val="0"/>
              </a:spcBef>
              <a:spcAft>
                <a:spcPts val="0"/>
              </a:spcAft>
              <a:buSzPts val="1100"/>
              <a:buNone/>
            </a:pPr>
            <a:r>
              <a:rPr lang="en-US"/>
              <a:t>d: nếu bệnh nhân có nối mật ruột, cần phối hợp kháng sinh để điều trị vi khuẩn kỵ khí như metronidazole, tinidazole hoặc clindamycin. Các kháng sinh như carbapenems, piperailin/tazobactam, ampicillin/ sulbactam, cefmetazole, cefoxitin, flomoxef, và cefoperazone/ sulbatam cũng có tác dụng chống VK kỵ khí</a:t>
            </a:r>
            <a:endParaRPr/>
          </a:p>
        </p:txBody>
      </p:sp>
      <p:sp>
        <p:nvSpPr>
          <p:cNvPr id="638" name="Google Shape;63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Liệu pháp kháng sinh cho bệnh nhân viêm túi mật cấp độ I và II chỉ được khuyến cáo trước và tại thời điểm phẫu thuật. (Khuyến nghị 1, mức độ B) Sau khi nguồn lây nhiễm được kiểm soát, liệu pháp kháng khuẩn cho bệnh nhân viêm túi mật cấp độ III được khuyến cáo trong thời gian từ 4 đến 7 ngày. (Khuyến nghị 2, mức độ D</a:t>
            </a:r>
            <a:endParaRPr/>
          </a:p>
          <a:p>
            <a:pPr indent="0" lvl="0" marL="0" rtl="0" algn="l">
              <a:lnSpc>
                <a:spcPct val="100000"/>
              </a:lnSpc>
              <a:spcBef>
                <a:spcPts val="0"/>
              </a:spcBef>
              <a:spcAft>
                <a:spcPts val="0"/>
              </a:spcAft>
              <a:buSzPts val="1100"/>
              <a:buNone/>
            </a:pPr>
            <a:r>
              <a:rPr lang="en-US"/>
              <a:t>Ở những bệnh nhân bị áp xe quanh túi mật hoặc thủng túi mật, điều trị bằng phác đồ kháng sinh như được liệt kê trong Bảng 3 được khuyến cáo. Điều trị nên được tiếp tục cho đến khi bệnh nhân hết sốt, số lượng bạch cầu bình thường và không có các dấu hiệu ở bụng. (Khuyến nghị1, mức D</a:t>
            </a:r>
            <a:endParaRPr/>
          </a:p>
          <a:p>
            <a:pPr indent="0" lvl="0" marL="0" rtl="0" algn="l">
              <a:lnSpc>
                <a:spcPct val="100000"/>
              </a:lnSpc>
              <a:spcBef>
                <a:spcPts val="0"/>
              </a:spcBef>
              <a:spcAft>
                <a:spcPts val="0"/>
              </a:spcAft>
              <a:buSzPts val="1100"/>
              <a:buNone/>
            </a:pPr>
            <a:r>
              <a:t/>
            </a:r>
            <a:endParaRPr/>
          </a:p>
        </p:txBody>
      </p:sp>
      <p:sp>
        <p:nvSpPr>
          <p:cNvPr id="650" name="Google Shape;650;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3" name="Google Shape;663;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Một số nghiên cứu cho thấy mổ cắt túi mật nội soi trong 48h, thậm chí trong 24h thì tỷ lệ biến chứng, thời gian nằm viện, chi phí thấp nhất và thời gian nằm viện trước mổ càng dài thì thời gian mổ và tỷ lệ chuyển mổ mở càng tăng</a:t>
            </a:r>
            <a:endParaRPr/>
          </a:p>
          <a:p>
            <a:pPr indent="0" lvl="0" marL="0" rtl="0" algn="l">
              <a:lnSpc>
                <a:spcPct val="100000"/>
              </a:lnSpc>
              <a:spcBef>
                <a:spcPts val="0"/>
              </a:spcBef>
              <a:spcAft>
                <a:spcPts val="0"/>
              </a:spcAft>
              <a:buSzPts val="1100"/>
              <a:buNone/>
            </a:pPr>
            <a:r>
              <a:rPr lang="en-US"/>
              <a:t>Với những bệnh nhân VTMC do sỏi đã quá 10 ngày mà không tiến triển nặng lên, người ta thấy mổ CTMNS sau 45 ngày/ 6 tuần tốt hơn mổ ngay. Không nên thực hiện CTMNS khi triệu chứng đã quá 10 ngày trừ khi bắt buộc phải mổ cấp cứu vì có dấu hiệu viêm phúc mạc</a:t>
            </a:r>
            <a:endParaRPr/>
          </a:p>
        </p:txBody>
      </p:sp>
      <p:sp>
        <p:nvSpPr>
          <p:cNvPr id="675" name="Google Shape;67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1" name="Google Shape;701;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5" name="Google Shape;975;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Phần lớn những BN có sỏi mật không triệu chứng sẽ vẫn duy trì tiếp tục như thế trong phần đời còn lại, 15-25% trong số những người không có triệu chứng sẽ có triệu chứng sau 15 – 20 năm theo dõi</a:t>
            </a:r>
            <a:endParaRPr/>
          </a:p>
          <a:p>
            <a:pPr indent="0" lvl="0" marL="0" rtl="0" algn="l">
              <a:lnSpc>
                <a:spcPct val="100000"/>
              </a:lnSpc>
              <a:spcBef>
                <a:spcPts val="0"/>
              </a:spcBef>
              <a:spcAft>
                <a:spcPts val="0"/>
              </a:spcAft>
              <a:buSzPts val="1100"/>
              <a:buNone/>
            </a:pPr>
            <a:r>
              <a:rPr lang="en-US"/>
              <a:t>Bữa ăn nhiều chất béo</a:t>
            </a:r>
            <a:endParaRPr/>
          </a:p>
        </p:txBody>
      </p:sp>
      <p:sp>
        <p:nvSpPr>
          <p:cNvPr id="230" name="Google Shape;23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Tuổi: người trên 40 tuổi có nguy cơ bị sỏi mật cao gấp 10 lần (do sự suy giảm hoạt động của cholesterol 7a-hydroxylase – chất ức chết enzym tổng hợp acid mật)</a:t>
            </a:r>
            <a:endParaRPr/>
          </a:p>
          <a:p>
            <a:pPr indent="0" lvl="0" marL="0" rtl="0" algn="l">
              <a:lnSpc>
                <a:spcPct val="100000"/>
              </a:lnSpc>
              <a:spcBef>
                <a:spcPts val="0"/>
              </a:spcBef>
              <a:spcAft>
                <a:spcPts val="0"/>
              </a:spcAft>
              <a:buSzPts val="1100"/>
              <a:buNone/>
            </a:pPr>
            <a:r>
              <a:rPr lang="en-US"/>
              <a:t>Giới: Nữ ở mọi lứa tuổi đều có nguy có mắc sỏi mật cao hơn nam vì nồng độ estrogen tự nhiên ở nữ cao hơn</a:t>
            </a:r>
            <a:endParaRPr/>
          </a:p>
          <a:p>
            <a:pPr indent="0" lvl="0" marL="0" rtl="0" algn="l">
              <a:lnSpc>
                <a:spcPct val="100000"/>
              </a:lnSpc>
              <a:spcBef>
                <a:spcPts val="0"/>
              </a:spcBef>
              <a:spcAft>
                <a:spcPts val="0"/>
              </a:spcAft>
              <a:buSzPts val="1100"/>
              <a:buNone/>
            </a:pPr>
            <a:r>
              <a:rPr lang="en-US"/>
              <a:t>Chủng tộc: thổ dân Bắc Mỹ</a:t>
            </a:r>
            <a:endParaRPr/>
          </a:p>
          <a:p>
            <a:pPr indent="0" lvl="0" marL="0" rtl="0" algn="l">
              <a:lnSpc>
                <a:spcPct val="100000"/>
              </a:lnSpc>
              <a:spcBef>
                <a:spcPts val="0"/>
              </a:spcBef>
              <a:spcAft>
                <a:spcPts val="0"/>
              </a:spcAft>
              <a:buSzPts val="1100"/>
              <a:buNone/>
            </a:pPr>
            <a:r>
              <a:rPr lang="en-US"/>
              <a:t>Thai kỳ: Mang thai có liên quan đến cả sự thay đổi về chất trong thành phần mật và làm chậm quá trình làm trống túi mật, cả hai đều thúc đẩy hình thành sỏi. Nguy cơ tăng dần theo tần suất và số lân mang thai</a:t>
            </a:r>
            <a:endParaRPr/>
          </a:p>
          <a:p>
            <a:pPr indent="0" lvl="0" marL="0" rtl="0" algn="l">
              <a:lnSpc>
                <a:spcPct val="100000"/>
              </a:lnSpc>
              <a:spcBef>
                <a:spcPts val="0"/>
              </a:spcBef>
              <a:spcAft>
                <a:spcPts val="0"/>
              </a:spcAft>
              <a:buSzPts val="1100"/>
              <a:buNone/>
            </a:pPr>
            <a:r>
              <a:rPr lang="en-US"/>
              <a:t>Rối loạn lipid máu: một số nghiên cứu cho thấy rằng tăng LDL-C, giảm HDL-C là một YTNC của sỏi mật, tuy nhiên vẫn còn nhiều tranh cãi</a:t>
            </a:r>
            <a:endParaRPr/>
          </a:p>
          <a:p>
            <a:pPr indent="0" lvl="0" marL="0" rtl="0" algn="l">
              <a:lnSpc>
                <a:spcPct val="100000"/>
              </a:lnSpc>
              <a:spcBef>
                <a:spcPts val="0"/>
              </a:spcBef>
              <a:spcAft>
                <a:spcPts val="0"/>
              </a:spcAft>
              <a:buSzPts val="1100"/>
              <a:buNone/>
            </a:pPr>
            <a:r>
              <a:rPr lang="en-US"/>
              <a:t>Chế độ ăn kiểu dinh dưỡng phương Tây (giàu năng lượng, nhiều CHO, nhiều cholesterol) là một yt mạnh mẽ của sỏi mật cholesterol. Ngược lại, chế độ ăn nhiều chất béo không bão hoà, chất xơ, canxi, cà phê, trái cậy sẽ giảm nguy cơ</a:t>
            </a:r>
            <a:endParaRPr/>
          </a:p>
          <a:p>
            <a:pPr indent="0" lvl="0" marL="0" rtl="0" algn="l">
              <a:lnSpc>
                <a:spcPct val="100000"/>
              </a:lnSpc>
              <a:spcBef>
                <a:spcPts val="0"/>
              </a:spcBef>
              <a:spcAft>
                <a:spcPts val="0"/>
              </a:spcAft>
              <a:buSzPts val="1100"/>
              <a:buNone/>
            </a:pPr>
            <a:r>
              <a:rPr lang="en-US"/>
              <a:t>BMI &gt;= 25kg/m2</a:t>
            </a:r>
            <a:endParaRPr/>
          </a:p>
          <a:p>
            <a:pPr indent="0" lvl="0" marL="0" rtl="0" algn="l">
              <a:lnSpc>
                <a:spcPct val="100000"/>
              </a:lnSpc>
              <a:spcBef>
                <a:spcPts val="0"/>
              </a:spcBef>
              <a:spcAft>
                <a:spcPts val="0"/>
              </a:spcAft>
              <a:buSzPts val="1100"/>
              <a:buNone/>
            </a:pPr>
            <a:r>
              <a:rPr lang="en-US"/>
              <a:t>Giảm cân đã được chứng minh làm giảm nguy cơ sỏi mật trừ khi giảm cân quá nhanh (&gt;1,5kg/ tuần) hoặc giảm hơn 25% trọng lượng cơ thể</a:t>
            </a:r>
            <a:endParaRPr/>
          </a:p>
          <a:p>
            <a:pPr indent="0" lvl="0" marL="0" rtl="0" algn="l">
              <a:lnSpc>
                <a:spcPct val="100000"/>
              </a:lnSpc>
              <a:spcBef>
                <a:spcPts val="0"/>
              </a:spcBef>
              <a:spcAft>
                <a:spcPts val="0"/>
              </a:spcAft>
              <a:buSzPts val="1100"/>
              <a:buNone/>
            </a:pPr>
            <a:r>
              <a:rPr lang="en-US"/>
              <a:t>Bệnh mạn tính: ĐTĐ thường đi cùng với sỏi túi mật, nhiễm HCV, xơ gan, bệnh Crohn cũng là một YTNC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241" name="Google Shape;24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3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8"/>
          <p:cNvSpPr/>
          <p:nvPr>
            <p:ph idx="2" type="pic"/>
          </p:nvPr>
        </p:nvSpPr>
        <p:spPr>
          <a:xfrm>
            <a:off x="1792288" y="612775"/>
            <a:ext cx="5486400" cy="4114800"/>
          </a:xfrm>
          <a:prstGeom prst="rect">
            <a:avLst/>
          </a:prstGeom>
          <a:noFill/>
          <a:ln>
            <a:noFill/>
          </a:ln>
        </p:spPr>
      </p:sp>
      <p:sp>
        <p:nvSpPr>
          <p:cNvPr id="76" name="Google Shape;76;p3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7" name="Google Shape;7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4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30" name="Google Shape;30;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SzPts val="1200"/>
              <a:buNone/>
              <a:defRPr/>
            </a:lvl1pPr>
            <a:lvl2pPr indent="0" lvl="1" marL="0" marR="0" algn="r">
              <a:lnSpc>
                <a:spcPct val="100000"/>
              </a:lnSpc>
              <a:spcBef>
                <a:spcPts val="0"/>
              </a:spcBef>
              <a:spcAft>
                <a:spcPts val="0"/>
              </a:spcAft>
              <a:buSzPts val="1200"/>
              <a:buNone/>
              <a:defRPr/>
            </a:lvl2pPr>
            <a:lvl3pPr indent="0" lvl="2" marL="0" marR="0" algn="r">
              <a:lnSpc>
                <a:spcPct val="100000"/>
              </a:lnSpc>
              <a:spcBef>
                <a:spcPts val="0"/>
              </a:spcBef>
              <a:spcAft>
                <a:spcPts val="0"/>
              </a:spcAft>
              <a:buSzPts val="1200"/>
              <a:buNone/>
              <a:defRPr/>
            </a:lvl3pPr>
            <a:lvl4pPr indent="0" lvl="3" marL="0" marR="0" algn="r">
              <a:lnSpc>
                <a:spcPct val="100000"/>
              </a:lnSpc>
              <a:spcBef>
                <a:spcPts val="0"/>
              </a:spcBef>
              <a:spcAft>
                <a:spcPts val="0"/>
              </a:spcAft>
              <a:buSzPts val="1200"/>
              <a:buNone/>
              <a:defRPr/>
            </a:lvl4pPr>
            <a:lvl5pPr indent="0" lvl="4" marL="0" marR="0" algn="r">
              <a:lnSpc>
                <a:spcPct val="100000"/>
              </a:lnSpc>
              <a:spcBef>
                <a:spcPts val="0"/>
              </a:spcBef>
              <a:spcAft>
                <a:spcPts val="0"/>
              </a:spcAft>
              <a:buSzPts val="1200"/>
              <a:buNone/>
              <a:defRPr/>
            </a:lvl5pPr>
            <a:lvl6pPr indent="0" lvl="5" marL="0" marR="0" algn="r">
              <a:lnSpc>
                <a:spcPct val="100000"/>
              </a:lnSpc>
              <a:spcBef>
                <a:spcPts val="0"/>
              </a:spcBef>
              <a:spcAft>
                <a:spcPts val="0"/>
              </a:spcAft>
              <a:buSzPts val="1200"/>
              <a:buNone/>
              <a:defRPr/>
            </a:lvl6pPr>
            <a:lvl7pPr indent="0" lvl="6" marL="0" marR="0" algn="r">
              <a:lnSpc>
                <a:spcPct val="100000"/>
              </a:lnSpc>
              <a:spcBef>
                <a:spcPts val="0"/>
              </a:spcBef>
              <a:spcAft>
                <a:spcPts val="0"/>
              </a:spcAft>
              <a:buSzPts val="1200"/>
              <a:buNone/>
              <a:defRPr/>
            </a:lvl7pPr>
            <a:lvl8pPr indent="0" lvl="7" marL="0" marR="0" algn="r">
              <a:lnSpc>
                <a:spcPct val="100000"/>
              </a:lnSpc>
              <a:spcBef>
                <a:spcPts val="0"/>
              </a:spcBef>
              <a:spcAft>
                <a:spcPts val="0"/>
              </a:spcAft>
              <a:buSzPts val="1200"/>
              <a:buNone/>
              <a:defRPr/>
            </a:lvl8pPr>
            <a:lvl9pPr indent="0" lvl="8" marL="0" marR="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3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6" name="Google Shape;36;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3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2" name="Google Shape;4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8" name="Google Shape;48;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9" name="Google Shape;49;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5" name="Google Shape;55;p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6" name="Google Shape;56;p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7" name="Google Shape;57;p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8" name="Google Shape;5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3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9" name="Google Shape;69;p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0" name="Google Shape;70;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 name="Shape 17"/>
        <p:cNvGrpSpPr/>
        <p:nvPr/>
      </p:nvGrpSpPr>
      <p:grpSpPr>
        <a:xfrm>
          <a:off x="0" y="0"/>
          <a:ext cx="0" cy="0"/>
          <a:chOff x="0" y="0"/>
          <a:chExt cx="0" cy="0"/>
        </a:xfrm>
      </p:grpSpPr>
      <p:sp>
        <p:nvSpPr>
          <p:cNvPr id="18" name="Google Shape;1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 name="Google Shape;2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4.jpg"/><Relationship Id="rId5" Type="http://schemas.openxmlformats.org/officeDocument/2006/relationships/image" Target="../media/image25.jpg"/><Relationship Id="rId6"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jpg"/><Relationship Id="rId4" Type="http://schemas.openxmlformats.org/officeDocument/2006/relationships/image" Target="../media/image3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jpg"/><Relationship Id="rId4" Type="http://schemas.openxmlformats.org/officeDocument/2006/relationships/image" Target="../media/image31.gif"/><Relationship Id="rId5" Type="http://schemas.openxmlformats.org/officeDocument/2006/relationships/image" Target="../media/image4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4.jpg"/><Relationship Id="rId5" Type="http://schemas.openxmlformats.org/officeDocument/2006/relationships/image" Target="../media/image5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5.jpg"/><Relationship Id="rId5" Type="http://schemas.openxmlformats.org/officeDocument/2006/relationships/image" Target="../media/image3.jpg"/><Relationship Id="rId6" Type="http://schemas.openxmlformats.org/officeDocument/2006/relationships/image" Target="../media/image12.png"/><Relationship Id="rId7"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jpg"/><Relationship Id="rId4" Type="http://schemas.openxmlformats.org/officeDocument/2006/relationships/image" Target="../media/image27.png"/><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jp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46.jpg"/><Relationship Id="rId6"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37.jpg"/><Relationship Id="rId6" Type="http://schemas.openxmlformats.org/officeDocument/2006/relationships/image" Target="../media/image59.png"/><Relationship Id="rId7"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63.jpg"/><Relationship Id="rId6"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65.png"/><Relationship Id="rId6"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jp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jp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jpg"/><Relationship Id="rId4" Type="http://schemas.openxmlformats.org/officeDocument/2006/relationships/image" Target="../media/image34.png"/><Relationship Id="rId5" Type="http://schemas.openxmlformats.org/officeDocument/2006/relationships/image" Target="../media/image7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3.png"/><Relationship Id="rId4" Type="http://schemas.openxmlformats.org/officeDocument/2006/relationships/image" Target="../media/image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9.png"/><Relationship Id="rId4" Type="http://schemas.openxmlformats.org/officeDocument/2006/relationships/image" Target="../media/image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6.png"/><Relationship Id="rId4" Type="http://schemas.openxmlformats.org/officeDocument/2006/relationships/image" Target="../media/image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sp>
        <p:nvSpPr>
          <p:cNvPr id="96" name="Google Shape;96;p41"/>
          <p:cNvSpPr/>
          <p:nvPr/>
        </p:nvSpPr>
        <p:spPr>
          <a:xfrm>
            <a:off x="0" y="0"/>
            <a:ext cx="18288000" cy="10287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vegetable&#10;&#10;Description automatically generated" id="97" name="Google Shape;97;p41"/>
          <p:cNvPicPr preferRelativeResize="0"/>
          <p:nvPr/>
        </p:nvPicPr>
        <p:blipFill rotWithShape="1">
          <a:blip r:embed="rId3">
            <a:alphaModFix/>
          </a:blip>
          <a:srcRect b="0" l="2082" r="10385" t="0"/>
          <a:stretch/>
        </p:blipFill>
        <p:spPr>
          <a:xfrm>
            <a:off x="5285232" y="10"/>
            <a:ext cx="13002768" cy="10286990"/>
          </a:xfrm>
          <a:prstGeom prst="rect">
            <a:avLst/>
          </a:prstGeom>
          <a:noFill/>
          <a:ln>
            <a:noFill/>
          </a:ln>
        </p:spPr>
      </p:pic>
      <p:sp>
        <p:nvSpPr>
          <p:cNvPr id="98" name="Google Shape;98;p41"/>
          <p:cNvSpPr/>
          <p:nvPr/>
        </p:nvSpPr>
        <p:spPr>
          <a:xfrm>
            <a:off x="4" y="0"/>
            <a:ext cx="14008809" cy="10287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 name="Google Shape;99;p41"/>
          <p:cNvSpPr txBox="1"/>
          <p:nvPr>
            <p:ph type="ctrTitle"/>
          </p:nvPr>
        </p:nvSpPr>
        <p:spPr>
          <a:xfrm>
            <a:off x="716971" y="1683544"/>
            <a:ext cx="6035040" cy="48062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sz="7200"/>
          </a:p>
        </p:txBody>
      </p:sp>
      <p:sp>
        <p:nvSpPr>
          <p:cNvPr id="100" name="Google Shape;100;p41"/>
          <p:cNvSpPr txBox="1"/>
          <p:nvPr>
            <p:ph idx="1" type="subTitle"/>
          </p:nvPr>
        </p:nvSpPr>
        <p:spPr>
          <a:xfrm>
            <a:off x="716970" y="7309383"/>
            <a:ext cx="6035038" cy="1812211"/>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None/>
            </a:pPr>
            <a:r>
              <a:rPr i="1" lang="en-US" sz="3000"/>
              <a:t>Trình bày:</a:t>
            </a:r>
            <a:endParaRPr/>
          </a:p>
          <a:p>
            <a:pPr indent="-431800" lvl="0" marL="457200" rtl="0" algn="l">
              <a:lnSpc>
                <a:spcPct val="100000"/>
              </a:lnSpc>
              <a:spcBef>
                <a:spcPts val="640"/>
              </a:spcBef>
              <a:spcAft>
                <a:spcPts val="0"/>
              </a:spcAft>
              <a:buSzPts val="3200"/>
              <a:buNone/>
            </a:pPr>
            <a:r>
              <a:rPr i="1" lang="en-US" sz="3000"/>
              <a:t>Nguyễn Thanh Vân – Y17A</a:t>
            </a:r>
            <a:endParaRPr/>
          </a:p>
          <a:p>
            <a:pPr indent="-431800" lvl="0" marL="457200" rtl="0" algn="l">
              <a:lnSpc>
                <a:spcPct val="100000"/>
              </a:lnSpc>
              <a:spcBef>
                <a:spcPts val="640"/>
              </a:spcBef>
              <a:spcAft>
                <a:spcPts val="0"/>
              </a:spcAft>
              <a:buSzPts val="3200"/>
              <a:buNone/>
            </a:pPr>
            <a:r>
              <a:rPr i="1" lang="en-US" sz="3000"/>
              <a:t>Trần Đình Phát – Y17A</a:t>
            </a:r>
            <a:endParaRPr/>
          </a:p>
        </p:txBody>
      </p:sp>
      <p:sp>
        <p:nvSpPr>
          <p:cNvPr id="101" name="Google Shape;101;p41"/>
          <p:cNvSpPr/>
          <p:nvPr/>
        </p:nvSpPr>
        <p:spPr>
          <a:xfrm rot="5400000">
            <a:off x="1139882" y="520187"/>
            <a:ext cx="219456" cy="10561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02" name="Google Shape;102;p41"/>
          <p:cNvSpPr/>
          <p:nvPr/>
        </p:nvSpPr>
        <p:spPr>
          <a:xfrm>
            <a:off x="721543" y="6820380"/>
            <a:ext cx="5966460"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03" name="Google Shape;103;p41"/>
          <p:cNvGrpSpPr/>
          <p:nvPr/>
        </p:nvGrpSpPr>
        <p:grpSpPr>
          <a:xfrm>
            <a:off x="428240" y="3281790"/>
            <a:ext cx="9030791" cy="3077019"/>
            <a:chOff x="0" y="133350"/>
            <a:chExt cx="12041054" cy="4102693"/>
          </a:xfrm>
        </p:grpSpPr>
        <p:sp>
          <p:nvSpPr>
            <p:cNvPr id="104" name="Google Shape;104;p41"/>
            <p:cNvSpPr txBox="1"/>
            <p:nvPr/>
          </p:nvSpPr>
          <p:spPr>
            <a:xfrm>
              <a:off x="0" y="133350"/>
              <a:ext cx="11508503" cy="2024999"/>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Clr>
                  <a:srgbClr val="000000"/>
                </a:buClr>
                <a:buSzPts val="9399"/>
                <a:buFont typeface="Arial"/>
                <a:buNone/>
              </a:pPr>
              <a:r>
                <a:rPr b="0" i="0" lang="en-US" sz="9399" u="none" cap="none" strike="noStrike">
                  <a:solidFill>
                    <a:srgbClr val="5E7F73"/>
                  </a:solidFill>
                  <a:latin typeface="Bitter"/>
                  <a:ea typeface="Bitter"/>
                  <a:cs typeface="Bitter"/>
                  <a:sym typeface="Bitter"/>
                </a:rPr>
                <a:t>CHUYÊN ĐỀ</a:t>
              </a:r>
              <a:endParaRPr b="0" i="0" sz="1400" u="none" cap="none" strike="noStrike">
                <a:solidFill>
                  <a:srgbClr val="000000"/>
                </a:solidFill>
                <a:latin typeface="Arial"/>
                <a:ea typeface="Arial"/>
                <a:cs typeface="Arial"/>
                <a:sym typeface="Arial"/>
              </a:endParaRPr>
            </a:p>
          </p:txBody>
        </p:sp>
        <p:sp>
          <p:nvSpPr>
            <p:cNvPr id="105" name="Google Shape;105;p41"/>
            <p:cNvSpPr txBox="1"/>
            <p:nvPr/>
          </p:nvSpPr>
          <p:spPr>
            <a:xfrm>
              <a:off x="0" y="2211044"/>
              <a:ext cx="12041054" cy="2024999"/>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Clr>
                  <a:srgbClr val="000000"/>
                </a:buClr>
                <a:buSzPts val="9399"/>
                <a:buFont typeface="Arial"/>
                <a:buNone/>
              </a:pPr>
              <a:r>
                <a:rPr b="1" i="0" lang="en-US" sz="9399" u="none" cap="none" strike="noStrike">
                  <a:solidFill>
                    <a:srgbClr val="E39A81"/>
                  </a:solidFill>
                  <a:latin typeface="Bitter"/>
                  <a:ea typeface="Bitter"/>
                  <a:cs typeface="Bitter"/>
                  <a:sym typeface="Bitter"/>
                </a:rPr>
                <a:t>SỎI TÚI MẬT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0"/>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255" name="Google Shape;255;p50"/>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256" name="Google Shape;256;p50"/>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257" name="Google Shape;257;p50"/>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258" name="Google Shape;258;p50"/>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259" name="Google Shape;259;p50"/>
          <p:cNvSpPr txBox="1"/>
          <p:nvPr/>
        </p:nvSpPr>
        <p:spPr>
          <a:xfrm>
            <a:off x="9586232" y="9499117"/>
            <a:ext cx="8701768" cy="83099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212121"/>
                </a:solidFill>
                <a:latin typeface="Arial"/>
                <a:ea typeface="Arial"/>
                <a:cs typeface="Arial"/>
                <a:sym typeface="Arial"/>
              </a:rPr>
              <a:t>Shea JA, Berlin JA, Escarce JJ, Clarke JR, Kinosian BP, Cabana MD, Tsai WW, Horangic N, Malet PF, Schwartz JS, et al. Revised estimates of diagnostic test sensitivity and specificity in suspected biliary tract disease. Arch Intern Med. 1994 Nov 28</a:t>
            </a: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sp>
        <p:nvSpPr>
          <p:cNvPr id="260" name="Google Shape;260;p50"/>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Siêu âm bụng</a:t>
            </a:r>
            <a:endParaRPr b="0" i="0" sz="5500" u="none" cap="none" strike="noStrike">
              <a:solidFill>
                <a:srgbClr val="FF0000"/>
              </a:solidFill>
              <a:latin typeface="Arial"/>
              <a:ea typeface="Arial"/>
              <a:cs typeface="Arial"/>
              <a:sym typeface="Arial"/>
            </a:endParaRPr>
          </a:p>
        </p:txBody>
      </p:sp>
      <p:pic>
        <p:nvPicPr>
          <p:cNvPr descr="Graphical user interface, text, application, email&#10;&#10;Description automatically generated" id="261" name="Google Shape;261;p50"/>
          <p:cNvPicPr preferRelativeResize="0"/>
          <p:nvPr/>
        </p:nvPicPr>
        <p:blipFill rotWithShape="1">
          <a:blip r:embed="rId6">
            <a:alphaModFix/>
          </a:blip>
          <a:srcRect b="3136" l="0" r="0" t="0"/>
          <a:stretch/>
        </p:blipFill>
        <p:spPr>
          <a:xfrm>
            <a:off x="1813832" y="2773046"/>
            <a:ext cx="7772400" cy="7433957"/>
          </a:xfrm>
          <a:prstGeom prst="rect">
            <a:avLst/>
          </a:prstGeom>
          <a:noFill/>
          <a:ln>
            <a:noFill/>
          </a:ln>
        </p:spPr>
      </p:pic>
      <p:sp>
        <p:nvSpPr>
          <p:cNvPr id="262" name="Google Shape;262;p50"/>
          <p:cNvSpPr/>
          <p:nvPr/>
        </p:nvSpPr>
        <p:spPr>
          <a:xfrm>
            <a:off x="3722914" y="9499117"/>
            <a:ext cx="4985657" cy="40688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50"/>
          <p:cNvSpPr txBox="1"/>
          <p:nvPr/>
        </p:nvSpPr>
        <p:spPr>
          <a:xfrm>
            <a:off x="9949543" y="3012527"/>
            <a:ext cx="6524625" cy="48320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Siêu âm là phương tiện đầu tay</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Độ nhạy: 84%, độ đặc hiệu: 99% (độ nhạy giảm còn khoảng 50 – 60% khi sỏi &lt; 3 mm 🡪 lặp lại)</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Âm giả: lòng túi mật lấy đầy sỏi hoàn toàn</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Hình ảnh quan sát:</a:t>
            </a:r>
            <a:endParaRPr/>
          </a:p>
          <a:p>
            <a:pPr indent="-430213" lvl="0" marL="860425" marR="0" rtl="0" algn="l">
              <a:lnSpc>
                <a:spcPct val="10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Cấu trúc phản âm dày</a:t>
            </a:r>
            <a:endParaRPr/>
          </a:p>
          <a:p>
            <a:pPr indent="-430213" lvl="0" marL="860425" marR="0" rtl="0" algn="l">
              <a:lnSpc>
                <a:spcPct val="10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Bóng lưng sau sỏi</a:t>
            </a:r>
            <a:endParaRPr/>
          </a:p>
          <a:p>
            <a:pPr indent="-430213" lvl="0" marL="860425" marR="0" rtl="0" algn="l">
              <a:lnSpc>
                <a:spcPct val="10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Di chuyển cùng với sự thay đổi tư thế của người bệnh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1"/>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269" name="Google Shape;269;p51"/>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270" name="Google Shape;270;p51"/>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271" name="Google Shape;271;p51"/>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272" name="Google Shape;272;p51"/>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273" name="Google Shape;273;p51"/>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Siêu âm bụng</a:t>
            </a:r>
            <a:endParaRPr b="0" i="0" sz="5500" u="none" cap="none" strike="noStrike">
              <a:solidFill>
                <a:srgbClr val="FF0000"/>
              </a:solidFill>
              <a:latin typeface="Arial"/>
              <a:ea typeface="Arial"/>
              <a:cs typeface="Arial"/>
              <a:sym typeface="Arial"/>
            </a:endParaRPr>
          </a:p>
        </p:txBody>
      </p:sp>
      <p:pic>
        <p:nvPicPr>
          <p:cNvPr id="274" name="Google Shape;274;p51"/>
          <p:cNvPicPr preferRelativeResize="0"/>
          <p:nvPr/>
        </p:nvPicPr>
        <p:blipFill rotWithShape="1">
          <a:blip r:embed="rId6">
            <a:alphaModFix/>
          </a:blip>
          <a:srcRect b="0" l="0" r="0" t="0"/>
          <a:stretch/>
        </p:blipFill>
        <p:spPr>
          <a:xfrm>
            <a:off x="4588328" y="2873830"/>
            <a:ext cx="10331954" cy="67895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2"/>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280" name="Google Shape;280;p52"/>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281" name="Google Shape;281;p52"/>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282" name="Google Shape;282;p52"/>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283" name="Google Shape;283;p52"/>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284" name="Google Shape;284;p52"/>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Siêu âm bụng</a:t>
            </a:r>
            <a:endParaRPr b="0" i="0" sz="5500" u="none" cap="none" strike="noStrike">
              <a:solidFill>
                <a:srgbClr val="FF0000"/>
              </a:solidFill>
              <a:latin typeface="Arial"/>
              <a:ea typeface="Arial"/>
              <a:cs typeface="Arial"/>
              <a:sym typeface="Arial"/>
            </a:endParaRPr>
          </a:p>
        </p:txBody>
      </p:sp>
      <p:pic>
        <p:nvPicPr>
          <p:cNvPr descr="A picture containing text&#10;&#10;Description automatically generated" id="285" name="Google Shape;285;p52"/>
          <p:cNvPicPr preferRelativeResize="0"/>
          <p:nvPr/>
        </p:nvPicPr>
        <p:blipFill rotWithShape="1">
          <a:blip r:embed="rId6">
            <a:alphaModFix/>
          </a:blip>
          <a:srcRect b="0" l="0" r="0" t="0"/>
          <a:stretch/>
        </p:blipFill>
        <p:spPr>
          <a:xfrm>
            <a:off x="2509280" y="2773046"/>
            <a:ext cx="13269440" cy="5973790"/>
          </a:xfrm>
          <a:prstGeom prst="rect">
            <a:avLst/>
          </a:prstGeom>
          <a:noFill/>
          <a:ln>
            <a:noFill/>
          </a:ln>
        </p:spPr>
      </p:pic>
      <p:sp>
        <p:nvSpPr>
          <p:cNvPr id="286" name="Google Shape;286;p52"/>
          <p:cNvSpPr txBox="1"/>
          <p:nvPr/>
        </p:nvSpPr>
        <p:spPr>
          <a:xfrm>
            <a:off x="4338233" y="8658136"/>
            <a:ext cx="961153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Hình ảnh siêu âm của polyp túi mật (mũi tên vàng) so sánh với sỏi túi mật (đầu mũi tên). Hình ảnh bóng lưng của sỏi (mũi tên ngắt quãng) so với không có hình ảnh bóng lưng của polyp</a:t>
            </a:r>
            <a:endParaRPr/>
          </a:p>
        </p:txBody>
      </p:sp>
      <p:sp>
        <p:nvSpPr>
          <p:cNvPr id="287" name="Google Shape;287;p52"/>
          <p:cNvSpPr txBox="1"/>
          <p:nvPr/>
        </p:nvSpPr>
        <p:spPr>
          <a:xfrm>
            <a:off x="12803573" y="9935262"/>
            <a:ext cx="548442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Overview of gallstone disease in adults. Uptodate. 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3"/>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293" name="Google Shape;293;p53"/>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294" name="Google Shape;294;p53"/>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295" name="Google Shape;295;p53"/>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296" name="Google Shape;296;p53"/>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297" name="Google Shape;297;p53"/>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Siêu âm bụng</a:t>
            </a:r>
            <a:endParaRPr b="0" i="0" sz="5500" u="none" cap="none" strike="noStrike">
              <a:solidFill>
                <a:srgbClr val="FF0000"/>
              </a:solidFill>
              <a:latin typeface="Arial"/>
              <a:ea typeface="Arial"/>
              <a:cs typeface="Arial"/>
              <a:sym typeface="Arial"/>
            </a:endParaRPr>
          </a:p>
        </p:txBody>
      </p:sp>
      <p:pic>
        <p:nvPicPr>
          <p:cNvPr id="298" name="Google Shape;298;p53"/>
          <p:cNvPicPr preferRelativeResize="0"/>
          <p:nvPr/>
        </p:nvPicPr>
        <p:blipFill rotWithShape="1">
          <a:blip r:embed="rId6">
            <a:alphaModFix/>
          </a:blip>
          <a:srcRect b="0" l="0" r="0" t="0"/>
          <a:stretch/>
        </p:blipFill>
        <p:spPr>
          <a:xfrm>
            <a:off x="4315657" y="2773047"/>
            <a:ext cx="9628943" cy="7397474"/>
          </a:xfrm>
          <a:prstGeom prst="rect">
            <a:avLst/>
          </a:prstGeom>
          <a:noFill/>
          <a:ln>
            <a:noFill/>
          </a:ln>
        </p:spPr>
      </p:pic>
      <p:sp>
        <p:nvSpPr>
          <p:cNvPr id="299" name="Google Shape;299;p53"/>
          <p:cNvSpPr txBox="1"/>
          <p:nvPr/>
        </p:nvSpPr>
        <p:spPr>
          <a:xfrm>
            <a:off x="14297965" y="5455788"/>
            <a:ext cx="354456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800" u="none" cap="none" strike="noStrike">
                <a:solidFill>
                  <a:srgbClr val="000000"/>
                </a:solidFill>
                <a:latin typeface="Times New Roman"/>
                <a:ea typeface="Times New Roman"/>
                <a:cs typeface="Times New Roman"/>
                <a:sym typeface="Times New Roman"/>
              </a:rPr>
              <a:t>Wall Echo Sign (WES)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4"/>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305" name="Google Shape;305;p54"/>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306" name="Google Shape;306;p54"/>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07" name="Google Shape;307;p54"/>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308" name="Google Shape;308;p54"/>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309" name="Google Shape;309;p54"/>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Siêu âm qua ngả nội soi (EUS)</a:t>
            </a:r>
            <a:endParaRPr b="0" i="0" sz="5500" u="none" cap="none" strike="noStrike">
              <a:solidFill>
                <a:srgbClr val="FF0000"/>
              </a:solidFill>
              <a:latin typeface="Arial"/>
              <a:ea typeface="Arial"/>
              <a:cs typeface="Arial"/>
              <a:sym typeface="Arial"/>
            </a:endParaRPr>
          </a:p>
        </p:txBody>
      </p:sp>
      <p:sp>
        <p:nvSpPr>
          <p:cNvPr id="310" name="Google Shape;310;p54"/>
          <p:cNvSpPr txBox="1"/>
          <p:nvPr/>
        </p:nvSpPr>
        <p:spPr>
          <a:xfrm>
            <a:off x="2645229" y="3396147"/>
            <a:ext cx="13623479" cy="181588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EUS nhạy hơn siêu âm bụng trong phát hiện sỏi mật (đặc biệt ở bệnh nhân béo phì hoặc có yếu tố giải phẫu cản trở sự quan sát)</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Độ nhạy: 96%, độ đặc hiệu: 86%</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Có thể phát hiện những viên sỏi nhỏ bị bỏ sót trên siêu âm bụng (1-9mm)</a:t>
            </a:r>
            <a:endParaRPr/>
          </a:p>
        </p:txBody>
      </p:sp>
      <p:sp>
        <p:nvSpPr>
          <p:cNvPr id="311" name="Google Shape;311;p54"/>
          <p:cNvSpPr txBox="1"/>
          <p:nvPr/>
        </p:nvSpPr>
        <p:spPr>
          <a:xfrm>
            <a:off x="7723416" y="9219949"/>
            <a:ext cx="10564584"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chemeClr val="dk1"/>
                </a:solidFill>
                <a:latin typeface="Arial"/>
                <a:ea typeface="Arial"/>
                <a:cs typeface="Arial"/>
                <a:sym typeface="Arial"/>
              </a:rPr>
              <a:t>Dahan P, er al. Prospective evaluation of endoscopic ultrasonography and microscopic examination of duodenal bile in the diagnosis of cholecystolithiasis in 45 patients with normal conventional ultrasonography. Gut. 1996 Feb;38(2):277-81.</a:t>
            </a:r>
            <a:endParaRPr/>
          </a:p>
          <a:p>
            <a:pPr indent="0" lvl="0" marL="0" marR="0" rtl="0" algn="r">
              <a:lnSpc>
                <a:spcPct val="100000"/>
              </a:lnSpc>
              <a:spcBef>
                <a:spcPts val="0"/>
              </a:spcBef>
              <a:spcAft>
                <a:spcPts val="0"/>
              </a:spcAft>
              <a:buNone/>
            </a:pPr>
            <a:r>
              <a:rPr b="0" i="1" lang="en-US" sz="1600" u="none" cap="none" strike="noStrike">
                <a:solidFill>
                  <a:schemeClr val="dk1"/>
                </a:solidFill>
                <a:latin typeface="Arial"/>
                <a:ea typeface="Arial"/>
                <a:cs typeface="Arial"/>
                <a:sym typeface="Arial"/>
              </a:rPr>
              <a:t>Liu CL., et al. EUS for detection of occult cholelithiasis in patients with idiopathic pancreatitis. Gastrointest Endosc. 2000 Jan;51(1):28-32.</a:t>
            </a:r>
            <a:endParaRPr b="0" i="1" sz="16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5"/>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317" name="Google Shape;317;p55"/>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318" name="Google Shape;318;p55"/>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19" name="Google Shape;319;p55"/>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320" name="Google Shape;320;p55"/>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321" name="Google Shape;321;p55"/>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CT Scan bụng </a:t>
            </a:r>
            <a:endParaRPr b="0" i="0" sz="5500" u="none" cap="none" strike="noStrike">
              <a:solidFill>
                <a:srgbClr val="FF0000"/>
              </a:solidFill>
              <a:latin typeface="Arial"/>
              <a:ea typeface="Arial"/>
              <a:cs typeface="Arial"/>
              <a:sym typeface="Arial"/>
            </a:endParaRPr>
          </a:p>
        </p:txBody>
      </p:sp>
      <p:pic>
        <p:nvPicPr>
          <p:cNvPr id="322" name="Google Shape;322;p55"/>
          <p:cNvPicPr preferRelativeResize="0"/>
          <p:nvPr/>
        </p:nvPicPr>
        <p:blipFill rotWithShape="1">
          <a:blip r:embed="rId6">
            <a:alphaModFix/>
          </a:blip>
          <a:srcRect b="0" l="0" r="0" t="0"/>
          <a:stretch/>
        </p:blipFill>
        <p:spPr>
          <a:xfrm>
            <a:off x="8728232" y="2887346"/>
            <a:ext cx="8001000" cy="6883400"/>
          </a:xfrm>
          <a:prstGeom prst="rect">
            <a:avLst/>
          </a:prstGeom>
          <a:noFill/>
          <a:ln>
            <a:noFill/>
          </a:ln>
        </p:spPr>
      </p:pic>
      <p:sp>
        <p:nvSpPr>
          <p:cNvPr id="323" name="Google Shape;323;p55"/>
          <p:cNvSpPr txBox="1"/>
          <p:nvPr/>
        </p:nvSpPr>
        <p:spPr>
          <a:xfrm>
            <a:off x="2495105" y="4568611"/>
            <a:ext cx="6000139" cy="310854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CT Scan có độ nhạy thấp hơn siêu âm trong chẩn đoán sỏi túi mật (độ nhạy: 55 – 80%)</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CT có thể dễ dàng phát hiện sỏi calci hoá và sỏi cholesterol (pure cholesterol gallstones)</a:t>
            </a:r>
            <a:endParaRPr/>
          </a:p>
          <a:p>
            <a:pPr indent="0" lvl="0" marL="0" marR="0" rtl="0" algn="l">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324" name="Google Shape;324;p55"/>
          <p:cNvSpPr txBox="1"/>
          <p:nvPr/>
        </p:nvSpPr>
        <p:spPr>
          <a:xfrm>
            <a:off x="4297610" y="9948446"/>
            <a:ext cx="1391042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Barakos JA, Ralls PW, Lapin SA, Johnson MB, Radin DR, Colletti PM, Boswell WD Jr, Halls JM. Cholelithiasis: evaluation with CT. Radiology. 1987 Feb</a:t>
            </a:r>
            <a:r>
              <a:rPr b="0" i="0" lang="en-US" sz="1600" u="none" cap="none" strike="noStrike">
                <a:solidFill>
                  <a:srgbClr val="000000"/>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6"/>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descr="Gallstones Vectors &amp; Illustrations for Free Download | Freepik" id="330" name="Google Shape;330;p56"/>
          <p:cNvPicPr preferRelativeResize="0"/>
          <p:nvPr/>
        </p:nvPicPr>
        <p:blipFill rotWithShape="1">
          <a:blip r:embed="rId4">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31" name="Google Shape;331;p56"/>
          <p:cNvPicPr preferRelativeResize="0"/>
          <p:nvPr/>
        </p:nvPicPr>
        <p:blipFill rotWithShape="1">
          <a:blip r:embed="rId4">
            <a:alphaModFix/>
          </a:blip>
          <a:srcRect b="-775" l="534" r="50313" t="776"/>
          <a:stretch/>
        </p:blipFill>
        <p:spPr>
          <a:xfrm>
            <a:off x="0" y="0"/>
            <a:ext cx="1701209" cy="2035221"/>
          </a:xfrm>
          <a:prstGeom prst="rect">
            <a:avLst/>
          </a:prstGeom>
          <a:noFill/>
          <a:ln>
            <a:noFill/>
          </a:ln>
        </p:spPr>
      </p:pic>
      <p:sp>
        <p:nvSpPr>
          <p:cNvPr id="332" name="Google Shape;332;p56"/>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Biến chứng của sỏi túi mật</a:t>
            </a:r>
            <a:endParaRPr b="0" i="0" sz="1400" u="none" cap="none" strike="noStrike">
              <a:solidFill>
                <a:srgbClr val="000000"/>
              </a:solidFill>
              <a:latin typeface="Arial"/>
              <a:ea typeface="Arial"/>
              <a:cs typeface="Arial"/>
              <a:sym typeface="Arial"/>
            </a:endParaRPr>
          </a:p>
        </p:txBody>
      </p:sp>
      <p:sp>
        <p:nvSpPr>
          <p:cNvPr id="333" name="Google Shape;333;p56"/>
          <p:cNvSpPr txBox="1"/>
          <p:nvPr/>
        </p:nvSpPr>
        <p:spPr>
          <a:xfrm>
            <a:off x="11669241" y="9935262"/>
            <a:ext cx="661876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Phan Minh Trí, Đỗ Đình Công. Bệnh học Ngoại khoa Tiêu hoá. 2021.</a:t>
            </a:r>
            <a:endParaRPr/>
          </a:p>
        </p:txBody>
      </p:sp>
      <p:pic>
        <p:nvPicPr>
          <p:cNvPr descr="Mirizzi syndrome causes, types, symptoms, diagnosis, treatment &amp; prognosis" id="334" name="Google Shape;334;p56"/>
          <p:cNvPicPr preferRelativeResize="0"/>
          <p:nvPr/>
        </p:nvPicPr>
        <p:blipFill rotWithShape="1">
          <a:blip r:embed="rId5">
            <a:alphaModFix/>
          </a:blip>
          <a:srcRect b="0" l="0" r="0" t="0"/>
          <a:stretch/>
        </p:blipFill>
        <p:spPr>
          <a:xfrm>
            <a:off x="6075461" y="5808799"/>
            <a:ext cx="5593779" cy="4173116"/>
          </a:xfrm>
          <a:prstGeom prst="rect">
            <a:avLst/>
          </a:prstGeom>
          <a:noFill/>
          <a:ln>
            <a:noFill/>
          </a:ln>
        </p:spPr>
      </p:pic>
      <p:sp>
        <p:nvSpPr>
          <p:cNvPr id="335" name="Google Shape;335;p56"/>
          <p:cNvSpPr txBox="1"/>
          <p:nvPr/>
        </p:nvSpPr>
        <p:spPr>
          <a:xfrm>
            <a:off x="2262118" y="3349237"/>
            <a:ext cx="6719777" cy="453675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Viêm túi mật cấp</a:t>
            </a:r>
            <a:endParaRPr/>
          </a:p>
          <a:p>
            <a:pPr indent="-342900" lvl="0" marL="342900" marR="0" rtl="0" algn="l">
              <a:lnSpc>
                <a:spcPct val="15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Viêm tuỵ cấp do sỏi túi mật di trú</a:t>
            </a:r>
            <a:endParaRPr/>
          </a:p>
          <a:p>
            <a:pPr indent="-342900" lvl="0" marL="342900" marR="0" rtl="0" algn="l">
              <a:lnSpc>
                <a:spcPct val="15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Viêm túi mật mạn</a:t>
            </a:r>
            <a:endParaRPr/>
          </a:p>
          <a:p>
            <a:pPr indent="-342900" lvl="0" marL="342900" marR="0" rtl="0" algn="l">
              <a:lnSpc>
                <a:spcPct val="15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Ung thư túi mật</a:t>
            </a:r>
            <a:endParaRPr/>
          </a:p>
          <a:p>
            <a:pPr indent="-342900" lvl="0" marL="342900" marR="0" rtl="0" algn="l">
              <a:lnSpc>
                <a:spcPct val="15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Sỏi ống mật chủ</a:t>
            </a:r>
            <a:endParaRPr/>
          </a:p>
          <a:p>
            <a:pPr indent="-342900" lvl="0" marL="342900" marR="0" rtl="0" algn="l">
              <a:lnSpc>
                <a:spcPct val="15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Hội chứng Mirizzi</a:t>
            </a:r>
            <a:endParaRPr/>
          </a:p>
          <a:p>
            <a:pPr indent="-342900" lvl="0" marL="342900" marR="0" rtl="0" algn="l">
              <a:lnSpc>
                <a:spcPct val="15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Tắc ruột do sỏi mật</a:t>
            </a:r>
            <a:endParaRPr/>
          </a:p>
        </p:txBody>
      </p:sp>
      <p:pic>
        <p:nvPicPr>
          <p:cNvPr descr="Cholecystitis Guide: Causes, Symptoms and Treatment Options" id="336" name="Google Shape;336;p56"/>
          <p:cNvPicPr preferRelativeResize="0"/>
          <p:nvPr/>
        </p:nvPicPr>
        <p:blipFill rotWithShape="1">
          <a:blip r:embed="rId6">
            <a:alphaModFix/>
          </a:blip>
          <a:srcRect b="0" l="0" r="0" t="0"/>
          <a:stretch/>
        </p:blipFill>
        <p:spPr>
          <a:xfrm>
            <a:off x="11979582" y="2269257"/>
            <a:ext cx="6259423" cy="70023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7"/>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342" name="Google Shape;342;p57"/>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343" name="Google Shape;343;p57"/>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44" name="Google Shape;344;p57"/>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345" name="Google Shape;345;p57"/>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a:t>
            </a:r>
            <a:endParaRPr b="0" i="0" sz="1400" u="none" cap="none" strike="noStrike">
              <a:solidFill>
                <a:srgbClr val="000000"/>
              </a:solidFill>
              <a:latin typeface="Arial"/>
              <a:ea typeface="Arial"/>
              <a:cs typeface="Arial"/>
              <a:sym typeface="Arial"/>
            </a:endParaRPr>
          </a:p>
        </p:txBody>
      </p:sp>
      <p:sp>
        <p:nvSpPr>
          <p:cNvPr id="346" name="Google Shape;346;p57"/>
          <p:cNvSpPr txBox="1"/>
          <p:nvPr/>
        </p:nvSpPr>
        <p:spPr>
          <a:xfrm>
            <a:off x="2615609" y="2336130"/>
            <a:ext cx="13653099" cy="453675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800"/>
              <a:buFont typeface="Arial"/>
              <a:buAutoNum type="arabicPeriod"/>
            </a:pPr>
            <a:r>
              <a:rPr b="1" i="0" lang="en-US" sz="2800" u="none" cap="none" strike="noStrike">
                <a:solidFill>
                  <a:srgbClr val="000000"/>
                </a:solidFill>
                <a:latin typeface="Arial"/>
                <a:ea typeface="Arial"/>
                <a:cs typeface="Arial"/>
                <a:sym typeface="Arial"/>
              </a:rPr>
              <a:t>Điều trị nội khoa: Tán sỏi bằng liệu pháp muối mật:</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Hiệu quả với sỏi d &lt; 5mm, 1 viên duy nhất, không ngấm canxi</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2 loại​:</a:t>
            </a:r>
            <a:endParaRPr/>
          </a:p>
          <a:p>
            <a:pPr indent="-508000" lvl="0" marL="1160463"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Axit chenodeoxycholic (CDCA) trích từ mật ngỗng​</a:t>
            </a:r>
            <a:endParaRPr/>
          </a:p>
          <a:p>
            <a:pPr indent="-508000" lvl="0" marL="1160463"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Axit ursodeoxycholic (UDCA) trích từ mật gấu​</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Thường không thành công và hiếm khi được áp dụng (tỷ lệ tái phát và thất bại 50%)</a:t>
            </a:r>
            <a:endParaRPr/>
          </a:p>
        </p:txBody>
      </p:sp>
      <p:sp>
        <p:nvSpPr>
          <p:cNvPr id="347" name="Google Shape;347;p57"/>
          <p:cNvSpPr txBox="1"/>
          <p:nvPr/>
        </p:nvSpPr>
        <p:spPr>
          <a:xfrm>
            <a:off x="10844783" y="9683834"/>
            <a:ext cx="7443217" cy="132343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Phan Minh Trí, Đỗ Đình Công. Bệnh học Ngoại khoa Tiêu hoá. 2021.</a:t>
            </a:r>
            <a:endParaRPr/>
          </a:p>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Overview of nonsurgical management of gallbladder stones. Uptodate. 2023.</a:t>
            </a:r>
            <a:endParaRPr/>
          </a:p>
          <a:p>
            <a:pPr indent="0" lvl="0" marL="0" marR="0" rtl="0" algn="r">
              <a:lnSpc>
                <a:spcPct val="100000"/>
              </a:lnSpc>
              <a:spcBef>
                <a:spcPts val="0"/>
              </a:spcBef>
              <a:spcAft>
                <a:spcPts val="0"/>
              </a:spcAft>
              <a:buNone/>
            </a:pPr>
            <a:br>
              <a:rPr b="0" i="1" lang="en-US" sz="1600" u="none" cap="none" strike="noStrike">
                <a:solidFill>
                  <a:srgbClr val="000000"/>
                </a:solidFill>
                <a:latin typeface="Arial"/>
                <a:ea typeface="Arial"/>
                <a:cs typeface="Arial"/>
                <a:sym typeface="Arial"/>
              </a:rPr>
            </a:br>
            <a:endParaRPr b="0" i="1" sz="16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8"/>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353" name="Google Shape;353;p58"/>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354" name="Google Shape;354;p58"/>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55" name="Google Shape;355;p58"/>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356" name="Google Shape;356;p58"/>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a:t>
            </a:r>
            <a:endParaRPr b="0" i="0" sz="1400" u="none" cap="none" strike="noStrike">
              <a:solidFill>
                <a:srgbClr val="000000"/>
              </a:solidFill>
              <a:latin typeface="Arial"/>
              <a:ea typeface="Arial"/>
              <a:cs typeface="Arial"/>
              <a:sym typeface="Arial"/>
            </a:endParaRPr>
          </a:p>
        </p:txBody>
      </p:sp>
      <p:sp>
        <p:nvSpPr>
          <p:cNvPr id="357" name="Google Shape;357;p58"/>
          <p:cNvSpPr txBox="1"/>
          <p:nvPr/>
        </p:nvSpPr>
        <p:spPr>
          <a:xfrm>
            <a:off x="2615609" y="2336130"/>
            <a:ext cx="13653099" cy="712207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2. Dẫn lưu túi mật</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Chỉ định: BN không chịu được cuộc phẫu thuật do lớn tuổi, bệnh nền nặng, suy đa tạng, nguy cơ cao của PT</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Các phương pháp:</a:t>
            </a:r>
            <a:endParaRPr/>
          </a:p>
          <a:p>
            <a:pPr indent="-508000" lvl="0" marL="1304925"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Mổ mở thông túi mật ra da</a:t>
            </a:r>
            <a:endParaRPr/>
          </a:p>
          <a:p>
            <a:pPr indent="-508000" lvl="0" marL="1304925"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Dẫn lưu túi mật xuyên gan qua da (PTGBD)</a:t>
            </a:r>
            <a:endParaRPr/>
          </a:p>
          <a:p>
            <a:pPr indent="-508000" lvl="0" marL="1304925"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Chọc hút túi mật xuyên gan qua da (PTGBA)</a:t>
            </a:r>
            <a:endParaRPr/>
          </a:p>
          <a:p>
            <a:pPr indent="-508000" lvl="0" marL="1304925"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Dẫn lưu túi mật bằng đặt thống mũi, túi mật qua nội soi (ENGBD) và đặt stent ống túi mật qua nội soi (EGBS)</a:t>
            </a:r>
            <a:endParaRPr/>
          </a:p>
          <a:p>
            <a:pPr indent="-508000" lvl="0" marL="1304925"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Dẫn lưu túi mật dưới hướng dẫn siêu âm qua nội soi</a:t>
            </a:r>
            <a:endParaRPr/>
          </a:p>
          <a:p>
            <a:pPr indent="-279400" lvl="0" marL="457200" marR="0" rtl="0" algn="l">
              <a:lnSpc>
                <a:spcPct val="150000"/>
              </a:lnSpc>
              <a:spcBef>
                <a:spcPts val="0"/>
              </a:spcBef>
              <a:spcAft>
                <a:spcPts val="0"/>
              </a:spcAft>
              <a:buClr>
                <a:srgbClr val="000000"/>
              </a:buClr>
              <a:buSzPts val="2800"/>
              <a:buFont typeface="Noto Sans Symbols"/>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9"/>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363" name="Google Shape;363;p59"/>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364" name="Google Shape;364;p59"/>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65" name="Google Shape;365;p59"/>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366" name="Google Shape;366;p59"/>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a:t>
            </a:r>
            <a:endParaRPr b="0" i="0" sz="1400" u="none" cap="none" strike="noStrike">
              <a:solidFill>
                <a:srgbClr val="000000"/>
              </a:solidFill>
              <a:latin typeface="Arial"/>
              <a:ea typeface="Arial"/>
              <a:cs typeface="Arial"/>
              <a:sym typeface="Arial"/>
            </a:endParaRPr>
          </a:p>
        </p:txBody>
      </p:sp>
      <p:sp>
        <p:nvSpPr>
          <p:cNvPr id="367" name="Google Shape;367;p59"/>
          <p:cNvSpPr txBox="1"/>
          <p:nvPr/>
        </p:nvSpPr>
        <p:spPr>
          <a:xfrm>
            <a:off x="2615609" y="2336130"/>
            <a:ext cx="13653099" cy="45367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2. Điều trị phẫu thuật</a:t>
            </a:r>
            <a:endParaRPr/>
          </a:p>
          <a:p>
            <a:pPr indent="-514350" lvl="0" marL="514350" marR="0" rtl="0" algn="l">
              <a:lnSpc>
                <a:spcPct val="150000"/>
              </a:lnSpc>
              <a:spcBef>
                <a:spcPts val="0"/>
              </a:spcBef>
              <a:spcAft>
                <a:spcPts val="0"/>
              </a:spcAft>
              <a:buClr>
                <a:srgbClr val="000000"/>
              </a:buClr>
              <a:buSzPts val="2800"/>
              <a:buFont typeface="Arial"/>
              <a:buAutoNum type="alphaLcParenR"/>
            </a:pPr>
            <a:r>
              <a:rPr b="1" i="0" lang="en-US" sz="2800" u="none" cap="none" strike="noStrike">
                <a:solidFill>
                  <a:srgbClr val="000000"/>
                </a:solidFill>
                <a:latin typeface="Arial"/>
                <a:ea typeface="Arial"/>
                <a:cs typeface="Arial"/>
                <a:sym typeface="Arial"/>
              </a:rPr>
              <a:t>Phẫu thuật nội soi cắt túi mật: tiêu chuẩn vàng</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Hầu hết các ca cắt túi mật nội soi được chỉ định ở bệnh nhân có cơn đau quặn mật</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Biến chứng của cắt túi mật: chảy máu, hình thành áp xe, rò rỉ mật, tổn thương đường mật, tổn thương ruột</a:t>
            </a:r>
            <a:endParaRPr/>
          </a:p>
          <a:p>
            <a:pPr indent="-27940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68" name="Google Shape;368;p59"/>
          <p:cNvSpPr txBox="1"/>
          <p:nvPr/>
        </p:nvSpPr>
        <p:spPr>
          <a:xfrm>
            <a:off x="11669240" y="9702225"/>
            <a:ext cx="6618760"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Phan Minh Trí, Đỗ Đình Công. Bệnh học Ngoại khoa Tiêu hoá. 2021.</a:t>
            </a:r>
            <a:endParaRPr/>
          </a:p>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Approach to the management of gallstones. Uptodate. 2022.</a:t>
            </a:r>
            <a:endParaRPr/>
          </a:p>
        </p:txBody>
      </p:sp>
      <p:graphicFrame>
        <p:nvGraphicFramePr>
          <p:cNvPr id="369" name="Google Shape;369;p59"/>
          <p:cNvGraphicFramePr/>
          <p:nvPr/>
        </p:nvGraphicFramePr>
        <p:xfrm>
          <a:off x="3346158" y="6309709"/>
          <a:ext cx="3000000" cy="3000000"/>
        </p:xfrm>
        <a:graphic>
          <a:graphicData uri="http://schemas.openxmlformats.org/drawingml/2006/table">
            <a:tbl>
              <a:tblPr bandRow="1" firstRow="1">
                <a:noFill/>
                <a:tableStyleId>{42A34F18-8461-4152-BDD2-0F621B4E2262}</a:tableStyleId>
              </a:tblPr>
              <a:tblGrid>
                <a:gridCol w="6096000"/>
                <a:gridCol w="6096000"/>
              </a:tblGrid>
              <a:tr h="370850">
                <a:tc>
                  <a:txBody>
                    <a:bodyPr/>
                    <a:lstStyle/>
                    <a:p>
                      <a:pPr indent="0" lvl="0" marL="0" marR="0" rtl="0" algn="ctr">
                        <a:lnSpc>
                          <a:spcPct val="100000"/>
                        </a:lnSpc>
                        <a:spcBef>
                          <a:spcPts val="0"/>
                        </a:spcBef>
                        <a:spcAft>
                          <a:spcPts val="0"/>
                        </a:spcAft>
                        <a:buNone/>
                      </a:pPr>
                      <a:r>
                        <a:rPr lang="en-US" sz="2800" u="none" cap="none" strike="noStrike"/>
                        <a:t>CCĐ tuyệt đối</a:t>
                      </a:r>
                      <a:endParaRPr/>
                    </a:p>
                  </a:txBody>
                  <a:tcPr marT="45725" marB="45725" marR="91450" marL="91450"/>
                </a:tc>
                <a:tc>
                  <a:txBody>
                    <a:bodyPr/>
                    <a:lstStyle/>
                    <a:p>
                      <a:pPr indent="0" lvl="0" marL="0" marR="0" rtl="0" algn="ctr">
                        <a:lnSpc>
                          <a:spcPct val="100000"/>
                        </a:lnSpc>
                        <a:spcBef>
                          <a:spcPts val="0"/>
                        </a:spcBef>
                        <a:spcAft>
                          <a:spcPts val="0"/>
                        </a:spcAft>
                        <a:buNone/>
                      </a:pPr>
                      <a:r>
                        <a:rPr lang="en-US" sz="2800" u="none" cap="none" strike="noStrike"/>
                        <a:t>CCĐ tương đối</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2800" u="none" cap="none" strike="noStrike"/>
                        <a:t>Không có khả năng dung nạp với gây mê toàn thân</a:t>
                      </a:r>
                      <a:endParaRPr/>
                    </a:p>
                  </a:txBody>
                  <a:tcPr marT="45725" marB="45725" marR="91450" marL="91450"/>
                </a:tc>
                <a:tc>
                  <a:txBody>
                    <a:bodyPr/>
                    <a:lstStyle/>
                    <a:p>
                      <a:pPr indent="0" lvl="0" marL="0" marR="0" rtl="0" algn="ctr">
                        <a:lnSpc>
                          <a:spcPct val="100000"/>
                        </a:lnSpc>
                        <a:spcBef>
                          <a:spcPts val="0"/>
                        </a:spcBef>
                        <a:spcAft>
                          <a:spcPts val="0"/>
                        </a:spcAft>
                        <a:buNone/>
                      </a:pPr>
                      <a:r>
                        <a:rPr lang="en-US" sz="2800" u="none" cap="none" strike="noStrike"/>
                        <a:t>COPD</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2800" u="none" cap="none" strike="noStrike"/>
                        <a:t>Bệnh gan giai đoạn cuối với TALTMC và RLĐM</a:t>
                      </a:r>
                      <a:endParaRPr/>
                    </a:p>
                  </a:txBody>
                  <a:tcPr marT="45725" marB="45725" marR="91450" marL="91450"/>
                </a:tc>
                <a:tc>
                  <a:txBody>
                    <a:bodyPr/>
                    <a:lstStyle/>
                    <a:p>
                      <a:pPr indent="0" lvl="0" marL="0" marR="0" rtl="0" algn="ctr">
                        <a:lnSpc>
                          <a:spcPct val="100000"/>
                        </a:lnSpc>
                        <a:spcBef>
                          <a:spcPts val="0"/>
                        </a:spcBef>
                        <a:spcAft>
                          <a:spcPts val="0"/>
                        </a:spcAft>
                        <a:buNone/>
                      </a:pPr>
                      <a:r>
                        <a:rPr lang="en-US" sz="2800" u="none" cap="none" strike="noStrike"/>
                        <a:t>Suy tim sung huyết</a:t>
                      </a:r>
                      <a:endParaRPr/>
                    </a:p>
                  </a:txBody>
                  <a:tcPr marT="45725" marB="45725" marR="91450" marL="91450"/>
                </a:tc>
              </a:tr>
            </a:tbl>
          </a:graphicData>
        </a:graphic>
      </p:graphicFrame>
      <p:sp>
        <p:nvSpPr>
          <p:cNvPr id="370" name="Google Shape;370;p59"/>
          <p:cNvSpPr txBox="1"/>
          <p:nvPr/>
        </p:nvSpPr>
        <p:spPr>
          <a:xfrm>
            <a:off x="2615609" y="8807892"/>
            <a:ext cx="13653099" cy="65877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b) 	Cắt túi mật mổ mở</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C9C9"/>
        </a:solidFill>
      </p:bgPr>
    </p:bg>
    <p:spTree>
      <p:nvGrpSpPr>
        <p:cNvPr id="109" name="Shape 109"/>
        <p:cNvGrpSpPr/>
        <p:nvPr/>
      </p:nvGrpSpPr>
      <p:grpSpPr>
        <a:xfrm>
          <a:off x="0" y="0"/>
          <a:ext cx="0" cy="0"/>
          <a:chOff x="0" y="0"/>
          <a:chExt cx="0" cy="0"/>
        </a:xfrm>
      </p:grpSpPr>
      <p:pic>
        <p:nvPicPr>
          <p:cNvPr id="110" name="Google Shape;110;p42"/>
          <p:cNvPicPr preferRelativeResize="0"/>
          <p:nvPr/>
        </p:nvPicPr>
        <p:blipFill rotWithShape="1">
          <a:blip r:embed="rId3">
            <a:alphaModFix/>
          </a:blip>
          <a:srcRect b="3127" l="51883" r="6348" t="0"/>
          <a:stretch/>
        </p:blipFill>
        <p:spPr>
          <a:xfrm>
            <a:off x="9613799" y="-1977656"/>
            <a:ext cx="8886703" cy="12426706"/>
          </a:xfrm>
          <a:prstGeom prst="rect">
            <a:avLst/>
          </a:prstGeom>
          <a:noFill/>
          <a:ln>
            <a:noFill/>
          </a:ln>
        </p:spPr>
      </p:pic>
      <p:pic>
        <p:nvPicPr>
          <p:cNvPr id="111" name="Google Shape;111;p42"/>
          <p:cNvPicPr preferRelativeResize="0"/>
          <p:nvPr/>
        </p:nvPicPr>
        <p:blipFill rotWithShape="1">
          <a:blip r:embed="rId4">
            <a:alphaModFix/>
          </a:blip>
          <a:srcRect b="0" l="0" r="0" t="0"/>
          <a:stretch/>
        </p:blipFill>
        <p:spPr>
          <a:xfrm rot="7541306">
            <a:off x="123583" y="282965"/>
            <a:ext cx="1923406" cy="2518746"/>
          </a:xfrm>
          <a:prstGeom prst="rect">
            <a:avLst/>
          </a:prstGeom>
          <a:noFill/>
          <a:ln>
            <a:noFill/>
          </a:ln>
        </p:spPr>
      </p:pic>
      <p:pic>
        <p:nvPicPr>
          <p:cNvPr id="112" name="Google Shape;112;p42"/>
          <p:cNvPicPr preferRelativeResize="0"/>
          <p:nvPr/>
        </p:nvPicPr>
        <p:blipFill rotWithShape="1">
          <a:blip r:embed="rId3">
            <a:alphaModFix/>
          </a:blip>
          <a:srcRect b="24708" l="9313" r="59795" t="28228"/>
          <a:stretch/>
        </p:blipFill>
        <p:spPr>
          <a:xfrm>
            <a:off x="8044237" y="6911594"/>
            <a:ext cx="5762028" cy="4937576"/>
          </a:xfrm>
          <a:prstGeom prst="rect">
            <a:avLst/>
          </a:prstGeom>
          <a:noFill/>
          <a:ln>
            <a:noFill/>
          </a:ln>
        </p:spPr>
      </p:pic>
      <p:cxnSp>
        <p:nvCxnSpPr>
          <p:cNvPr id="113" name="Google Shape;113;p42"/>
          <p:cNvCxnSpPr/>
          <p:nvPr/>
        </p:nvCxnSpPr>
        <p:spPr>
          <a:xfrm rot="-5400000">
            <a:off x="-893821" y="5235539"/>
            <a:ext cx="10287000" cy="0"/>
          </a:xfrm>
          <a:prstGeom prst="straightConnector1">
            <a:avLst/>
          </a:prstGeom>
          <a:noFill/>
          <a:ln cap="flat" cmpd="sng" w="28575">
            <a:solidFill>
              <a:schemeClr val="dk1"/>
            </a:solidFill>
            <a:prstDash val="solid"/>
            <a:round/>
            <a:headEnd len="sm" w="sm" type="none"/>
            <a:tailEnd len="sm" w="sm" type="none"/>
          </a:ln>
        </p:spPr>
      </p:cxnSp>
      <p:grpSp>
        <p:nvGrpSpPr>
          <p:cNvPr id="114" name="Google Shape;114;p42"/>
          <p:cNvGrpSpPr/>
          <p:nvPr/>
        </p:nvGrpSpPr>
        <p:grpSpPr>
          <a:xfrm>
            <a:off x="3927911" y="2867507"/>
            <a:ext cx="672112" cy="675125"/>
            <a:chOff x="11579424" y="2761181"/>
            <a:chExt cx="672112" cy="675125"/>
          </a:xfrm>
        </p:grpSpPr>
        <p:grpSp>
          <p:nvGrpSpPr>
            <p:cNvPr id="115" name="Google Shape;115;p42"/>
            <p:cNvGrpSpPr/>
            <p:nvPr/>
          </p:nvGrpSpPr>
          <p:grpSpPr>
            <a:xfrm>
              <a:off x="11579424" y="2761181"/>
              <a:ext cx="672112" cy="675125"/>
              <a:chOff x="1813" y="0"/>
              <a:chExt cx="809173" cy="812800"/>
            </a:xfrm>
          </p:grpSpPr>
          <p:sp>
            <p:nvSpPr>
              <p:cNvPr id="116" name="Google Shape;116;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2"/>
              <p:cNvSpPr txBox="1"/>
              <p:nvPr/>
            </p:nvSpPr>
            <p:spPr>
              <a:xfrm>
                <a:off x="76200" y="38100"/>
                <a:ext cx="660400" cy="698500"/>
              </a:xfrm>
              <a:prstGeom prst="rect">
                <a:avLst/>
              </a:prstGeom>
              <a:solidFill>
                <a:schemeClr val="accent2"/>
              </a:solidFill>
              <a:ln>
                <a:noFill/>
              </a:ln>
            </p:spPr>
            <p:txBody>
              <a:bodyPr anchorCtr="0" anchor="ctr" bIns="50800" lIns="50800" spcFirstLastPara="1" rIns="50800" wrap="square" tIns="50800">
                <a:noAutofit/>
              </a:bodyPr>
              <a:lstStyle/>
              <a:p>
                <a:pPr indent="0" lvl="0" marL="0" marR="0" rtl="0" algn="ctr">
                  <a:lnSpc>
                    <a:spcPct val="163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8" name="Google Shape;118;p42"/>
            <p:cNvSpPr txBox="1"/>
            <p:nvPr/>
          </p:nvSpPr>
          <p:spPr>
            <a:xfrm>
              <a:off x="11629892" y="2908243"/>
              <a:ext cx="552150" cy="3847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02</a:t>
              </a:r>
              <a:endParaRPr b="0" i="0" sz="1400" u="none" cap="none" strike="noStrike">
                <a:solidFill>
                  <a:srgbClr val="000000"/>
                </a:solidFill>
                <a:latin typeface="Merriweather"/>
                <a:ea typeface="Merriweather"/>
                <a:cs typeface="Merriweather"/>
                <a:sym typeface="Merriweather"/>
              </a:endParaRPr>
            </a:p>
          </p:txBody>
        </p:sp>
      </p:grpSp>
      <p:grpSp>
        <p:nvGrpSpPr>
          <p:cNvPr id="119" name="Google Shape;119;p42"/>
          <p:cNvGrpSpPr/>
          <p:nvPr/>
        </p:nvGrpSpPr>
        <p:grpSpPr>
          <a:xfrm>
            <a:off x="3927911" y="4912264"/>
            <a:ext cx="672112" cy="675125"/>
            <a:chOff x="11579424" y="4805938"/>
            <a:chExt cx="672112" cy="675125"/>
          </a:xfrm>
        </p:grpSpPr>
        <p:grpSp>
          <p:nvGrpSpPr>
            <p:cNvPr id="120" name="Google Shape;120;p42"/>
            <p:cNvGrpSpPr/>
            <p:nvPr/>
          </p:nvGrpSpPr>
          <p:grpSpPr>
            <a:xfrm>
              <a:off x="11579424" y="4805938"/>
              <a:ext cx="672112" cy="675125"/>
              <a:chOff x="1813" y="0"/>
              <a:chExt cx="809173" cy="812800"/>
            </a:xfrm>
          </p:grpSpPr>
          <p:sp>
            <p:nvSpPr>
              <p:cNvPr id="121" name="Google Shape;121;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2"/>
              <p:cNvSpPr txBox="1"/>
              <p:nvPr/>
            </p:nvSpPr>
            <p:spPr>
              <a:xfrm>
                <a:off x="76200" y="38100"/>
                <a:ext cx="660400" cy="698500"/>
              </a:xfrm>
              <a:prstGeom prst="rect">
                <a:avLst/>
              </a:prstGeom>
              <a:solidFill>
                <a:schemeClr val="accent2"/>
              </a:solidFill>
              <a:ln>
                <a:noFill/>
              </a:ln>
            </p:spPr>
            <p:txBody>
              <a:bodyPr anchorCtr="0" anchor="ctr" bIns="50800" lIns="50800" spcFirstLastPara="1" rIns="50800" wrap="square" tIns="50800">
                <a:noAutofit/>
              </a:bodyPr>
              <a:lstStyle/>
              <a:p>
                <a:pPr indent="0" lvl="0" marL="0" marR="0" rtl="0" algn="ctr">
                  <a:lnSpc>
                    <a:spcPct val="163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3" name="Google Shape;123;p42"/>
            <p:cNvSpPr txBox="1"/>
            <p:nvPr/>
          </p:nvSpPr>
          <p:spPr>
            <a:xfrm>
              <a:off x="11629892" y="4953000"/>
              <a:ext cx="552150" cy="384750"/>
            </a:xfrm>
            <a:prstGeom prst="rect">
              <a:avLst/>
            </a:prstGeom>
            <a:solidFill>
              <a:schemeClr val="accent2"/>
            </a:solid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03</a:t>
              </a:r>
              <a:endParaRPr b="0" i="0" sz="1400" u="none" cap="none" strike="noStrike">
                <a:solidFill>
                  <a:srgbClr val="000000"/>
                </a:solidFill>
                <a:latin typeface="Merriweather"/>
                <a:ea typeface="Merriweather"/>
                <a:cs typeface="Merriweather"/>
                <a:sym typeface="Merriweather"/>
              </a:endParaRPr>
            </a:p>
          </p:txBody>
        </p:sp>
      </p:grpSp>
      <p:grpSp>
        <p:nvGrpSpPr>
          <p:cNvPr id="124" name="Google Shape;124;p42"/>
          <p:cNvGrpSpPr/>
          <p:nvPr/>
        </p:nvGrpSpPr>
        <p:grpSpPr>
          <a:xfrm>
            <a:off x="3927911" y="6957020"/>
            <a:ext cx="672112" cy="675125"/>
            <a:chOff x="11579424" y="6850694"/>
            <a:chExt cx="672112" cy="675125"/>
          </a:xfrm>
        </p:grpSpPr>
        <p:grpSp>
          <p:nvGrpSpPr>
            <p:cNvPr id="125" name="Google Shape;125;p42"/>
            <p:cNvGrpSpPr/>
            <p:nvPr/>
          </p:nvGrpSpPr>
          <p:grpSpPr>
            <a:xfrm>
              <a:off x="11579424" y="6850694"/>
              <a:ext cx="672112" cy="675125"/>
              <a:chOff x="1813" y="0"/>
              <a:chExt cx="809173" cy="812800"/>
            </a:xfrm>
          </p:grpSpPr>
          <p:sp>
            <p:nvSpPr>
              <p:cNvPr id="126" name="Google Shape;126;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2"/>
              <p:cNvSpPr txBox="1"/>
              <p:nvPr/>
            </p:nvSpPr>
            <p:spPr>
              <a:xfrm>
                <a:off x="76200" y="38100"/>
                <a:ext cx="660400" cy="698500"/>
              </a:xfrm>
              <a:prstGeom prst="rect">
                <a:avLst/>
              </a:prstGeom>
              <a:solidFill>
                <a:schemeClr val="accent2"/>
              </a:solidFill>
              <a:ln>
                <a:noFill/>
              </a:ln>
            </p:spPr>
            <p:txBody>
              <a:bodyPr anchorCtr="0" anchor="ctr" bIns="50800" lIns="50800" spcFirstLastPara="1" rIns="50800" wrap="square" tIns="50800">
                <a:noAutofit/>
              </a:bodyPr>
              <a:lstStyle/>
              <a:p>
                <a:pPr indent="0" lvl="0" marL="0" marR="0" rtl="0" algn="ctr">
                  <a:lnSpc>
                    <a:spcPct val="163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42"/>
            <p:cNvSpPr txBox="1"/>
            <p:nvPr/>
          </p:nvSpPr>
          <p:spPr>
            <a:xfrm>
              <a:off x="11629892" y="6997756"/>
              <a:ext cx="552150" cy="384750"/>
            </a:xfrm>
            <a:prstGeom prst="rect">
              <a:avLst/>
            </a:prstGeom>
            <a:solidFill>
              <a:schemeClr val="accent2"/>
            </a:solid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04</a:t>
              </a:r>
              <a:endParaRPr b="0" i="0" sz="1400" u="none" cap="none" strike="noStrike">
                <a:solidFill>
                  <a:srgbClr val="000000"/>
                </a:solidFill>
                <a:latin typeface="Merriweather"/>
                <a:ea typeface="Merriweather"/>
                <a:cs typeface="Merriweather"/>
                <a:sym typeface="Merriweather"/>
              </a:endParaRPr>
            </a:p>
          </p:txBody>
        </p:sp>
      </p:grpSp>
      <p:grpSp>
        <p:nvGrpSpPr>
          <p:cNvPr id="129" name="Google Shape;129;p42"/>
          <p:cNvGrpSpPr/>
          <p:nvPr/>
        </p:nvGrpSpPr>
        <p:grpSpPr>
          <a:xfrm>
            <a:off x="3927911" y="9001776"/>
            <a:ext cx="672112" cy="675125"/>
            <a:chOff x="11579424" y="8895450"/>
            <a:chExt cx="672112" cy="675125"/>
          </a:xfrm>
        </p:grpSpPr>
        <p:grpSp>
          <p:nvGrpSpPr>
            <p:cNvPr id="130" name="Google Shape;130;p42"/>
            <p:cNvGrpSpPr/>
            <p:nvPr/>
          </p:nvGrpSpPr>
          <p:grpSpPr>
            <a:xfrm>
              <a:off x="11579424" y="8895450"/>
              <a:ext cx="672112" cy="675125"/>
              <a:chOff x="1813" y="0"/>
              <a:chExt cx="809173" cy="812800"/>
            </a:xfrm>
          </p:grpSpPr>
          <p:sp>
            <p:nvSpPr>
              <p:cNvPr id="131" name="Google Shape;131;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2"/>
              <p:cNvSpPr txBox="1"/>
              <p:nvPr/>
            </p:nvSpPr>
            <p:spPr>
              <a:xfrm>
                <a:off x="76200" y="38100"/>
                <a:ext cx="660400" cy="698500"/>
              </a:xfrm>
              <a:prstGeom prst="rect">
                <a:avLst/>
              </a:prstGeom>
              <a:solidFill>
                <a:schemeClr val="accent2"/>
              </a:solidFill>
              <a:ln>
                <a:noFill/>
              </a:ln>
            </p:spPr>
            <p:txBody>
              <a:bodyPr anchorCtr="0" anchor="ctr" bIns="50800" lIns="50800" spcFirstLastPara="1" rIns="50800" wrap="square" tIns="50800">
                <a:noAutofit/>
              </a:bodyPr>
              <a:lstStyle/>
              <a:p>
                <a:pPr indent="0" lvl="0" marL="0" marR="0" rtl="0" algn="ctr">
                  <a:lnSpc>
                    <a:spcPct val="163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3" name="Google Shape;133;p42"/>
            <p:cNvSpPr txBox="1"/>
            <p:nvPr/>
          </p:nvSpPr>
          <p:spPr>
            <a:xfrm>
              <a:off x="11629892" y="9042512"/>
              <a:ext cx="552150" cy="384750"/>
            </a:xfrm>
            <a:prstGeom prst="rect">
              <a:avLst/>
            </a:prstGeom>
            <a:solidFill>
              <a:schemeClr val="accent2"/>
            </a:solid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05</a:t>
              </a:r>
              <a:endParaRPr b="0" i="0" sz="1400" u="none" cap="none" strike="noStrike">
                <a:solidFill>
                  <a:srgbClr val="000000"/>
                </a:solidFill>
                <a:latin typeface="Merriweather"/>
                <a:ea typeface="Merriweather"/>
                <a:cs typeface="Merriweather"/>
                <a:sym typeface="Merriweather"/>
              </a:endParaRPr>
            </a:p>
          </p:txBody>
        </p:sp>
      </p:grpSp>
      <p:grpSp>
        <p:nvGrpSpPr>
          <p:cNvPr id="134" name="Google Shape;134;p42"/>
          <p:cNvGrpSpPr/>
          <p:nvPr/>
        </p:nvGrpSpPr>
        <p:grpSpPr>
          <a:xfrm>
            <a:off x="3927911" y="822751"/>
            <a:ext cx="672112" cy="675125"/>
            <a:chOff x="11579424" y="716425"/>
            <a:chExt cx="672112" cy="675125"/>
          </a:xfrm>
        </p:grpSpPr>
        <p:grpSp>
          <p:nvGrpSpPr>
            <p:cNvPr id="135" name="Google Shape;135;p42"/>
            <p:cNvGrpSpPr/>
            <p:nvPr/>
          </p:nvGrpSpPr>
          <p:grpSpPr>
            <a:xfrm>
              <a:off x="11579424" y="716425"/>
              <a:ext cx="672112" cy="675125"/>
              <a:chOff x="1813" y="0"/>
              <a:chExt cx="809173" cy="812800"/>
            </a:xfrm>
          </p:grpSpPr>
          <p:sp>
            <p:nvSpPr>
              <p:cNvPr id="136" name="Google Shape;136;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2"/>
              <p:cNvSpPr txBox="1"/>
              <p:nvPr/>
            </p:nvSpPr>
            <p:spPr>
              <a:xfrm>
                <a:off x="76200" y="38100"/>
                <a:ext cx="660400" cy="698500"/>
              </a:xfrm>
              <a:prstGeom prst="rect">
                <a:avLst/>
              </a:prstGeom>
              <a:solidFill>
                <a:schemeClr val="accent2"/>
              </a:solidFill>
              <a:ln>
                <a:noFill/>
              </a:ln>
            </p:spPr>
            <p:txBody>
              <a:bodyPr anchorCtr="0" anchor="ctr" bIns="50800" lIns="50800" spcFirstLastPara="1" rIns="50800" wrap="square" tIns="50800">
                <a:noAutofit/>
              </a:bodyPr>
              <a:lstStyle/>
              <a:p>
                <a:pPr indent="0" lvl="0" marL="0" marR="0" rtl="0" algn="ctr">
                  <a:lnSpc>
                    <a:spcPct val="163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8" name="Google Shape;138;p42"/>
            <p:cNvSpPr txBox="1"/>
            <p:nvPr/>
          </p:nvSpPr>
          <p:spPr>
            <a:xfrm>
              <a:off x="11629892" y="863487"/>
              <a:ext cx="552150" cy="3847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01</a:t>
              </a:r>
              <a:endParaRPr b="0" i="0" sz="1400" u="none" cap="none" strike="noStrike">
                <a:solidFill>
                  <a:srgbClr val="000000"/>
                </a:solidFill>
                <a:latin typeface="Merriweather"/>
                <a:ea typeface="Merriweather"/>
                <a:cs typeface="Merriweather"/>
                <a:sym typeface="Merriweather"/>
              </a:endParaRPr>
            </a:p>
          </p:txBody>
        </p:sp>
      </p:grpSp>
      <p:grpSp>
        <p:nvGrpSpPr>
          <p:cNvPr id="139" name="Google Shape;139;p42"/>
          <p:cNvGrpSpPr/>
          <p:nvPr/>
        </p:nvGrpSpPr>
        <p:grpSpPr>
          <a:xfrm>
            <a:off x="4871350" y="637014"/>
            <a:ext cx="3364875" cy="1180426"/>
            <a:chOff x="12522863" y="530688"/>
            <a:chExt cx="3364875" cy="1180426"/>
          </a:xfrm>
        </p:grpSpPr>
        <p:sp>
          <p:nvSpPr>
            <p:cNvPr id="140" name="Google Shape;140;p42"/>
            <p:cNvSpPr txBox="1"/>
            <p:nvPr/>
          </p:nvSpPr>
          <p:spPr>
            <a:xfrm>
              <a:off x="12522863" y="530688"/>
              <a:ext cx="3364875"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GIẢI PHẪU</a:t>
              </a:r>
              <a:endParaRPr b="0" i="0" sz="1400" u="none" cap="none" strike="noStrike">
                <a:solidFill>
                  <a:srgbClr val="000000"/>
                </a:solidFill>
                <a:latin typeface="Merriweather"/>
                <a:ea typeface="Merriweather"/>
                <a:cs typeface="Merriweather"/>
                <a:sym typeface="Merriweather"/>
              </a:endParaRPr>
            </a:p>
          </p:txBody>
        </p:sp>
        <p:sp>
          <p:nvSpPr>
            <p:cNvPr id="141" name="Google Shape;141;p42"/>
            <p:cNvSpPr txBox="1"/>
            <p:nvPr/>
          </p:nvSpPr>
          <p:spPr>
            <a:xfrm>
              <a:off x="12522863" y="1033714"/>
              <a:ext cx="33648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Elaborate on what</a:t>
              </a:r>
              <a:endParaRPr b="0" i="0" sz="1400" u="none" cap="none" strike="noStrike">
                <a:solidFill>
                  <a:srgbClr val="000000"/>
                </a:solidFill>
                <a:latin typeface="Alegreya Sans Medium"/>
                <a:ea typeface="Alegreya Sans Medium"/>
                <a:cs typeface="Alegreya Sans Medium"/>
                <a:sym typeface="Alegreya Sans Medium"/>
              </a:endParaRPr>
            </a:p>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you want to discuss.</a:t>
              </a:r>
              <a:endParaRPr b="0" i="0" sz="1400" u="none" cap="none" strike="noStrike">
                <a:solidFill>
                  <a:srgbClr val="000000"/>
                </a:solidFill>
                <a:latin typeface="Alegreya Sans Medium"/>
                <a:ea typeface="Alegreya Sans Medium"/>
                <a:cs typeface="Alegreya Sans Medium"/>
                <a:sym typeface="Alegreya Sans Medium"/>
              </a:endParaRPr>
            </a:p>
          </p:txBody>
        </p:sp>
      </p:grpSp>
      <p:grpSp>
        <p:nvGrpSpPr>
          <p:cNvPr id="142" name="Google Shape;142;p42"/>
          <p:cNvGrpSpPr/>
          <p:nvPr/>
        </p:nvGrpSpPr>
        <p:grpSpPr>
          <a:xfrm>
            <a:off x="4871350" y="4726526"/>
            <a:ext cx="3364875" cy="1180426"/>
            <a:chOff x="12522863" y="4620200"/>
            <a:chExt cx="3364875" cy="1180426"/>
          </a:xfrm>
        </p:grpSpPr>
        <p:sp>
          <p:nvSpPr>
            <p:cNvPr id="143" name="Google Shape;143;p42"/>
            <p:cNvSpPr txBox="1"/>
            <p:nvPr/>
          </p:nvSpPr>
          <p:spPr>
            <a:xfrm>
              <a:off x="12522863" y="4620200"/>
              <a:ext cx="3364875"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SỎI TÚI MẬT</a:t>
              </a:r>
              <a:endParaRPr b="0" i="0" sz="1400" u="none" cap="none" strike="noStrike">
                <a:solidFill>
                  <a:srgbClr val="000000"/>
                </a:solidFill>
                <a:latin typeface="Merriweather"/>
                <a:ea typeface="Merriweather"/>
                <a:cs typeface="Merriweather"/>
                <a:sym typeface="Merriweather"/>
              </a:endParaRPr>
            </a:p>
          </p:txBody>
        </p:sp>
        <p:sp>
          <p:nvSpPr>
            <p:cNvPr id="144" name="Google Shape;144;p42"/>
            <p:cNvSpPr txBox="1"/>
            <p:nvPr/>
          </p:nvSpPr>
          <p:spPr>
            <a:xfrm>
              <a:off x="12522863" y="5123226"/>
              <a:ext cx="33648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Elaborate on what</a:t>
              </a:r>
              <a:endParaRPr b="0" i="0" sz="1400" u="none" cap="none" strike="noStrike">
                <a:solidFill>
                  <a:srgbClr val="000000"/>
                </a:solidFill>
                <a:latin typeface="Alegreya Sans Medium"/>
                <a:ea typeface="Alegreya Sans Medium"/>
                <a:cs typeface="Alegreya Sans Medium"/>
                <a:sym typeface="Alegreya Sans Medium"/>
              </a:endParaRPr>
            </a:p>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you want to discuss.</a:t>
              </a:r>
              <a:endParaRPr b="0" i="0" sz="1400" u="none" cap="none" strike="noStrike">
                <a:solidFill>
                  <a:srgbClr val="000000"/>
                </a:solidFill>
                <a:latin typeface="Alegreya Sans Medium"/>
                <a:ea typeface="Alegreya Sans Medium"/>
                <a:cs typeface="Alegreya Sans Medium"/>
                <a:sym typeface="Alegreya Sans Medium"/>
              </a:endParaRPr>
            </a:p>
          </p:txBody>
        </p:sp>
      </p:grpSp>
      <p:grpSp>
        <p:nvGrpSpPr>
          <p:cNvPr id="145" name="Google Shape;145;p42"/>
          <p:cNvGrpSpPr/>
          <p:nvPr/>
        </p:nvGrpSpPr>
        <p:grpSpPr>
          <a:xfrm>
            <a:off x="4871350" y="8782869"/>
            <a:ext cx="3364875" cy="1180426"/>
            <a:chOff x="12522863" y="8676543"/>
            <a:chExt cx="3364875" cy="1180426"/>
          </a:xfrm>
        </p:grpSpPr>
        <p:sp>
          <p:nvSpPr>
            <p:cNvPr id="146" name="Google Shape;146;p42"/>
            <p:cNvSpPr txBox="1"/>
            <p:nvPr/>
          </p:nvSpPr>
          <p:spPr>
            <a:xfrm>
              <a:off x="12522863" y="8676543"/>
              <a:ext cx="3364875"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CA LÂM SÀNG MINH HOẠ</a:t>
              </a:r>
              <a:endParaRPr b="0" i="0" sz="1400" u="none" cap="none" strike="noStrike">
                <a:solidFill>
                  <a:srgbClr val="000000"/>
                </a:solidFill>
                <a:latin typeface="Merriweather"/>
                <a:ea typeface="Merriweather"/>
                <a:cs typeface="Merriweather"/>
                <a:sym typeface="Merriweather"/>
              </a:endParaRPr>
            </a:p>
          </p:txBody>
        </p:sp>
        <p:sp>
          <p:nvSpPr>
            <p:cNvPr id="147" name="Google Shape;147;p42"/>
            <p:cNvSpPr txBox="1"/>
            <p:nvPr/>
          </p:nvSpPr>
          <p:spPr>
            <a:xfrm>
              <a:off x="12522863" y="9179569"/>
              <a:ext cx="33648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Elaborate on what</a:t>
              </a:r>
              <a:endParaRPr b="0" i="0" sz="1400" u="none" cap="none" strike="noStrike">
                <a:solidFill>
                  <a:srgbClr val="000000"/>
                </a:solidFill>
                <a:latin typeface="Alegreya Sans Medium"/>
                <a:ea typeface="Alegreya Sans Medium"/>
                <a:cs typeface="Alegreya Sans Medium"/>
                <a:sym typeface="Alegreya Sans Medium"/>
              </a:endParaRPr>
            </a:p>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you want to discuss.</a:t>
              </a:r>
              <a:endParaRPr b="0" i="0" sz="1400" u="none" cap="none" strike="noStrike">
                <a:solidFill>
                  <a:srgbClr val="000000"/>
                </a:solidFill>
                <a:latin typeface="Alegreya Sans Medium"/>
                <a:ea typeface="Alegreya Sans Medium"/>
                <a:cs typeface="Alegreya Sans Medium"/>
                <a:sym typeface="Alegreya Sans Medium"/>
              </a:endParaRPr>
            </a:p>
          </p:txBody>
        </p:sp>
      </p:grpSp>
      <p:grpSp>
        <p:nvGrpSpPr>
          <p:cNvPr id="148" name="Google Shape;148;p42"/>
          <p:cNvGrpSpPr/>
          <p:nvPr/>
        </p:nvGrpSpPr>
        <p:grpSpPr>
          <a:xfrm>
            <a:off x="294958" y="2713094"/>
            <a:ext cx="3364875" cy="1180426"/>
            <a:chOff x="7946471" y="2606768"/>
            <a:chExt cx="3364875" cy="1180426"/>
          </a:xfrm>
        </p:grpSpPr>
        <p:sp>
          <p:nvSpPr>
            <p:cNvPr id="149" name="Google Shape;149;p42"/>
            <p:cNvSpPr txBox="1"/>
            <p:nvPr/>
          </p:nvSpPr>
          <p:spPr>
            <a:xfrm>
              <a:off x="7946471" y="2606768"/>
              <a:ext cx="3364875" cy="46166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CƠ CHẾ BỆNH SINH</a:t>
              </a:r>
              <a:endParaRPr b="0" i="0" sz="1400" u="none" cap="none" strike="noStrike">
                <a:solidFill>
                  <a:srgbClr val="000000"/>
                </a:solidFill>
                <a:latin typeface="Merriweather"/>
                <a:ea typeface="Merriweather"/>
                <a:cs typeface="Merriweather"/>
                <a:sym typeface="Merriweather"/>
              </a:endParaRPr>
            </a:p>
          </p:txBody>
        </p:sp>
        <p:sp>
          <p:nvSpPr>
            <p:cNvPr id="150" name="Google Shape;150;p42"/>
            <p:cNvSpPr txBox="1"/>
            <p:nvPr/>
          </p:nvSpPr>
          <p:spPr>
            <a:xfrm>
              <a:off x="7946471" y="3109794"/>
              <a:ext cx="3364800" cy="677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Elaborate on what</a:t>
              </a:r>
              <a:endParaRPr b="0" i="0" sz="1400" u="none" cap="none" strike="noStrike">
                <a:solidFill>
                  <a:srgbClr val="000000"/>
                </a:solidFill>
                <a:latin typeface="Alegreya Sans Medium"/>
                <a:ea typeface="Alegreya Sans Medium"/>
                <a:cs typeface="Alegreya Sans Medium"/>
                <a:sym typeface="Alegreya Sans Medium"/>
              </a:endParaRPr>
            </a:p>
            <a:p>
              <a:pPr indent="0" lvl="0" marL="0" marR="0" rtl="0" algn="r">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you want to discuss.</a:t>
              </a:r>
              <a:endParaRPr b="0" i="0" sz="1400" u="none" cap="none" strike="noStrike">
                <a:solidFill>
                  <a:srgbClr val="000000"/>
                </a:solidFill>
                <a:latin typeface="Alegreya Sans Medium"/>
                <a:ea typeface="Alegreya Sans Medium"/>
                <a:cs typeface="Alegreya Sans Medium"/>
                <a:sym typeface="Alegreya Sans Medium"/>
              </a:endParaRPr>
            </a:p>
          </p:txBody>
        </p:sp>
      </p:grpSp>
      <p:grpSp>
        <p:nvGrpSpPr>
          <p:cNvPr id="151" name="Google Shape;151;p42"/>
          <p:cNvGrpSpPr/>
          <p:nvPr/>
        </p:nvGrpSpPr>
        <p:grpSpPr>
          <a:xfrm>
            <a:off x="294958" y="6719219"/>
            <a:ext cx="3364875" cy="1180426"/>
            <a:chOff x="7946471" y="6612893"/>
            <a:chExt cx="3364875" cy="1180426"/>
          </a:xfrm>
        </p:grpSpPr>
        <p:sp>
          <p:nvSpPr>
            <p:cNvPr id="152" name="Google Shape;152;p42"/>
            <p:cNvSpPr txBox="1"/>
            <p:nvPr/>
          </p:nvSpPr>
          <p:spPr>
            <a:xfrm>
              <a:off x="7946471" y="6612893"/>
              <a:ext cx="3364875" cy="46166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2500"/>
                <a:buFont typeface="Arial"/>
                <a:buNone/>
              </a:pPr>
              <a:r>
                <a:rPr b="0" i="0" lang="en-US" sz="2500" u="none" cap="none" strike="noStrike">
                  <a:solidFill>
                    <a:srgbClr val="000000"/>
                  </a:solidFill>
                  <a:latin typeface="Merriweather"/>
                  <a:ea typeface="Merriweather"/>
                  <a:cs typeface="Merriweather"/>
                  <a:sym typeface="Merriweather"/>
                </a:rPr>
                <a:t>VIÊM TÚI MẬT CẤP</a:t>
              </a:r>
              <a:endParaRPr b="0" i="0" sz="1400" u="none" cap="none" strike="noStrike">
                <a:solidFill>
                  <a:srgbClr val="000000"/>
                </a:solidFill>
                <a:latin typeface="Merriweather"/>
                <a:ea typeface="Merriweather"/>
                <a:cs typeface="Merriweather"/>
                <a:sym typeface="Merriweather"/>
              </a:endParaRPr>
            </a:p>
          </p:txBody>
        </p:sp>
        <p:sp>
          <p:nvSpPr>
            <p:cNvPr id="153" name="Google Shape;153;p42"/>
            <p:cNvSpPr txBox="1"/>
            <p:nvPr/>
          </p:nvSpPr>
          <p:spPr>
            <a:xfrm>
              <a:off x="7946471" y="7115919"/>
              <a:ext cx="3364800" cy="677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Elaborate on what</a:t>
              </a:r>
              <a:endParaRPr b="0" i="0" sz="1400" u="none" cap="none" strike="noStrike">
                <a:solidFill>
                  <a:srgbClr val="000000"/>
                </a:solidFill>
                <a:latin typeface="Alegreya Sans Medium"/>
                <a:ea typeface="Alegreya Sans Medium"/>
                <a:cs typeface="Alegreya Sans Medium"/>
                <a:sym typeface="Alegreya Sans Medium"/>
              </a:endParaRPr>
            </a:p>
            <a:p>
              <a:pPr indent="0" lvl="0" marL="0" marR="0" rtl="0" algn="r">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legreya Sans Medium"/>
                  <a:ea typeface="Alegreya Sans Medium"/>
                  <a:cs typeface="Alegreya Sans Medium"/>
                  <a:sym typeface="Alegreya Sans Medium"/>
                </a:rPr>
                <a:t>you want to discuss.</a:t>
              </a:r>
              <a:endParaRPr b="0" i="0" sz="1400" u="none" cap="none" strike="noStrike">
                <a:solidFill>
                  <a:srgbClr val="000000"/>
                </a:solidFill>
                <a:latin typeface="Alegreya Sans Medium"/>
                <a:ea typeface="Alegreya Sans Medium"/>
                <a:cs typeface="Alegreya Sans Medium"/>
                <a:sym typeface="Alegreya Sans Medium"/>
              </a:endParaRPr>
            </a:p>
          </p:txBody>
        </p:sp>
      </p:grpSp>
      <p:sp>
        <p:nvSpPr>
          <p:cNvPr id="154" name="Google Shape;154;p42"/>
          <p:cNvSpPr txBox="1"/>
          <p:nvPr/>
        </p:nvSpPr>
        <p:spPr>
          <a:xfrm>
            <a:off x="11105994" y="4005347"/>
            <a:ext cx="6033566" cy="1518749"/>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Clr>
                <a:srgbClr val="000000"/>
              </a:buClr>
              <a:buSzPts val="9399"/>
              <a:buFont typeface="Arial"/>
              <a:buNone/>
            </a:pPr>
            <a:r>
              <a:rPr b="1" i="0" lang="en-US" sz="9399" u="none" cap="none" strike="noStrike">
                <a:solidFill>
                  <a:srgbClr val="E39A81"/>
                </a:solidFill>
                <a:latin typeface="Bitter"/>
                <a:ea typeface="Bitter"/>
                <a:cs typeface="Bitter"/>
                <a:sym typeface="Bitter"/>
              </a:rPr>
              <a:t>NỘI DUNG</a:t>
            </a:r>
            <a:endParaRPr b="0" i="0" sz="1400" u="none" cap="none" strike="noStrike">
              <a:solidFill>
                <a:srgbClr val="000000"/>
              </a:solidFill>
              <a:latin typeface="Arial"/>
              <a:ea typeface="Arial"/>
              <a:cs typeface="Arial"/>
              <a:sym typeface="Arial"/>
            </a:endParaRPr>
          </a:p>
        </p:txBody>
      </p:sp>
      <p:pic>
        <p:nvPicPr>
          <p:cNvPr descr="Gallstones Vectors &amp; Illustrations for Free Download | Freepik" id="155" name="Google Shape;155;p42"/>
          <p:cNvPicPr preferRelativeResize="0"/>
          <p:nvPr/>
        </p:nvPicPr>
        <p:blipFill rotWithShape="1">
          <a:blip r:embed="rId5">
            <a:alphaModFix/>
          </a:blip>
          <a:srcRect b="-775" l="534" r="50313" t="776"/>
          <a:stretch/>
        </p:blipFill>
        <p:spPr>
          <a:xfrm>
            <a:off x="15899613" y="7345161"/>
            <a:ext cx="1701209" cy="20352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0"/>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376" name="Google Shape;376;p60"/>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377" name="Google Shape;377;p60"/>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78" name="Google Shape;378;p60"/>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379" name="Google Shape;379;p60"/>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a:t>
            </a:r>
            <a:endParaRPr b="0" i="0" sz="1400" u="none" cap="none" strike="noStrike">
              <a:solidFill>
                <a:srgbClr val="000000"/>
              </a:solidFill>
              <a:latin typeface="Arial"/>
              <a:ea typeface="Arial"/>
              <a:cs typeface="Arial"/>
              <a:sym typeface="Arial"/>
            </a:endParaRPr>
          </a:p>
        </p:txBody>
      </p:sp>
      <p:sp>
        <p:nvSpPr>
          <p:cNvPr id="380" name="Google Shape;380;p60"/>
          <p:cNvSpPr txBox="1"/>
          <p:nvPr/>
        </p:nvSpPr>
        <p:spPr>
          <a:xfrm>
            <a:off x="2615609" y="2336130"/>
            <a:ext cx="13653099" cy="130510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2. Điều trị phẫu thuật</a:t>
            </a:r>
            <a:endParaRPr/>
          </a:p>
          <a:p>
            <a:pPr indent="-279400" lvl="0" marL="4572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81" name="Google Shape;381;p60"/>
          <p:cNvSpPr txBox="1"/>
          <p:nvPr/>
        </p:nvSpPr>
        <p:spPr>
          <a:xfrm>
            <a:off x="11669240" y="9702225"/>
            <a:ext cx="6618760"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Phan Minh Trí, Đỗ Đình Công. Bệnh học Ngoại khoa Tiêu hoá. 2021.</a:t>
            </a:r>
            <a:endParaRPr/>
          </a:p>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Approach to the management of gallstones. Uptodate. 2022.</a:t>
            </a:r>
            <a:endParaRPr/>
          </a:p>
        </p:txBody>
      </p:sp>
      <p:sp>
        <p:nvSpPr>
          <p:cNvPr id="382" name="Google Shape;382;p60"/>
          <p:cNvSpPr txBox="1"/>
          <p:nvPr/>
        </p:nvSpPr>
        <p:spPr>
          <a:xfrm>
            <a:off x="2615609" y="3217256"/>
            <a:ext cx="10561320" cy="51830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Đối tượng nên cắt túi mật dự phòng khi có sỏi túi mật dù không triệu chứng:</a:t>
            </a:r>
            <a:endParaRPr/>
          </a:p>
          <a:p>
            <a:pPr indent="-444500" lvl="0" marL="1290638"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Thiếu máu tán huyết (VD: thiếu máu hồng cầu nhỏ nhược sắc)</a:t>
            </a:r>
            <a:endParaRPr/>
          </a:p>
          <a:p>
            <a:pPr indent="-444500" lvl="0" marL="1290638"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Vách túi mật bị vôi hoá (Túi mật sứ)</a:t>
            </a:r>
            <a:endParaRPr/>
          </a:p>
          <a:p>
            <a:pPr indent="-444500" lvl="0" marL="1290638"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Sỏi túi mật lớn (&gt; 2,5 cm)</a:t>
            </a:r>
            <a:endParaRPr/>
          </a:p>
          <a:p>
            <a:pPr indent="-444500" lvl="0" marL="1290638"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Kênh chung mật tuỵ dài</a:t>
            </a:r>
            <a:endParaRPr/>
          </a:p>
          <a:p>
            <a:pPr indent="-444500" lvl="0" marL="1290638" marR="0" rtl="0" algn="l">
              <a:lnSpc>
                <a:spcPct val="15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Trước phẫu thuật ghép tạng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1"/>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388" name="Google Shape;388;p61"/>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389" name="Google Shape;389;p61"/>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390" name="Google Shape;390;p61"/>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391" name="Google Shape;391;p61"/>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a:t>
            </a:r>
            <a:endParaRPr b="0" i="0" sz="1400" u="none" cap="none" strike="noStrike">
              <a:solidFill>
                <a:srgbClr val="000000"/>
              </a:solidFill>
              <a:latin typeface="Arial"/>
              <a:ea typeface="Arial"/>
              <a:cs typeface="Arial"/>
              <a:sym typeface="Arial"/>
            </a:endParaRPr>
          </a:p>
        </p:txBody>
      </p:sp>
      <p:pic>
        <p:nvPicPr>
          <p:cNvPr descr="Diagram&#10;&#10;Description automatically generated" id="392" name="Google Shape;392;p61"/>
          <p:cNvPicPr preferRelativeResize="0"/>
          <p:nvPr/>
        </p:nvPicPr>
        <p:blipFill rotWithShape="1">
          <a:blip r:embed="rId6">
            <a:alphaModFix/>
          </a:blip>
          <a:srcRect b="0" l="0" r="0" t="0"/>
          <a:stretch/>
        </p:blipFill>
        <p:spPr>
          <a:xfrm>
            <a:off x="7916648" y="2020765"/>
            <a:ext cx="8565951" cy="7761188"/>
          </a:xfrm>
          <a:prstGeom prst="rect">
            <a:avLst/>
          </a:prstGeom>
          <a:noFill/>
          <a:ln>
            <a:noFill/>
          </a:ln>
        </p:spPr>
      </p:pic>
      <p:sp>
        <p:nvSpPr>
          <p:cNvPr id="393" name="Google Shape;393;p61"/>
          <p:cNvSpPr txBox="1"/>
          <p:nvPr/>
        </p:nvSpPr>
        <p:spPr>
          <a:xfrm>
            <a:off x="11711770" y="9978670"/>
            <a:ext cx="661876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Approach to the management of gallstones. Uptodate. 2022.</a:t>
            </a:r>
            <a:endParaRPr/>
          </a:p>
        </p:txBody>
      </p:sp>
      <p:sp>
        <p:nvSpPr>
          <p:cNvPr id="394" name="Google Shape;394;p61"/>
          <p:cNvSpPr txBox="1"/>
          <p:nvPr/>
        </p:nvSpPr>
        <p:spPr>
          <a:xfrm>
            <a:off x="2611997" y="4254527"/>
            <a:ext cx="4954772" cy="3108543"/>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Điều trị cơn đau quặn mật cấp tính</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NSAIDs (Ketorolac, Ibuprofen, …)</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Opioids (morphine, hydromorphone, meperidine)</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C9C9"/>
        </a:solidFill>
      </p:bgPr>
    </p:bg>
    <p:spTree>
      <p:nvGrpSpPr>
        <p:cNvPr id="398" name="Shape 398"/>
        <p:cNvGrpSpPr/>
        <p:nvPr/>
      </p:nvGrpSpPr>
      <p:grpSpPr>
        <a:xfrm>
          <a:off x="0" y="0"/>
          <a:ext cx="0" cy="0"/>
          <a:chOff x="0" y="0"/>
          <a:chExt cx="0" cy="0"/>
        </a:xfrm>
      </p:grpSpPr>
      <p:pic>
        <p:nvPicPr>
          <p:cNvPr id="399" name="Google Shape;399;p62"/>
          <p:cNvPicPr preferRelativeResize="0"/>
          <p:nvPr/>
        </p:nvPicPr>
        <p:blipFill rotWithShape="1">
          <a:blip r:embed="rId3">
            <a:alphaModFix/>
          </a:blip>
          <a:srcRect b="3127" l="51883" r="6348" t="0"/>
          <a:stretch/>
        </p:blipFill>
        <p:spPr>
          <a:xfrm>
            <a:off x="9484725" y="42325"/>
            <a:ext cx="7577098" cy="9885476"/>
          </a:xfrm>
          <a:prstGeom prst="rect">
            <a:avLst/>
          </a:prstGeom>
          <a:noFill/>
          <a:ln>
            <a:noFill/>
          </a:ln>
        </p:spPr>
      </p:pic>
      <p:grpSp>
        <p:nvGrpSpPr>
          <p:cNvPr id="400" name="Google Shape;400;p62"/>
          <p:cNvGrpSpPr/>
          <p:nvPr/>
        </p:nvGrpSpPr>
        <p:grpSpPr>
          <a:xfrm>
            <a:off x="10451018" y="2670421"/>
            <a:ext cx="5922483" cy="6328471"/>
            <a:chOff x="0" y="0"/>
            <a:chExt cx="7896644" cy="8437961"/>
          </a:xfrm>
        </p:grpSpPr>
        <p:grpSp>
          <p:nvGrpSpPr>
            <p:cNvPr id="401" name="Google Shape;401;p62"/>
            <p:cNvGrpSpPr/>
            <p:nvPr/>
          </p:nvGrpSpPr>
          <p:grpSpPr>
            <a:xfrm>
              <a:off x="15830" y="395932"/>
              <a:ext cx="751374" cy="786595"/>
              <a:chOff x="0" y="-38100"/>
              <a:chExt cx="812800" cy="850900"/>
            </a:xfrm>
          </p:grpSpPr>
          <p:sp>
            <p:nvSpPr>
              <p:cNvPr id="402" name="Google Shape;402;p6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403" name="Google Shape;403;p6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4" name="Google Shape;404;p62"/>
            <p:cNvGrpSpPr/>
            <p:nvPr/>
          </p:nvGrpSpPr>
          <p:grpSpPr>
            <a:xfrm>
              <a:off x="15830" y="2102819"/>
              <a:ext cx="751374" cy="786595"/>
              <a:chOff x="0" y="-38100"/>
              <a:chExt cx="812800" cy="850900"/>
            </a:xfrm>
          </p:grpSpPr>
          <p:sp>
            <p:nvSpPr>
              <p:cNvPr id="405" name="Google Shape;405;p6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406" name="Google Shape;406;p6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7" name="Google Shape;407;p62"/>
            <p:cNvGrpSpPr/>
            <p:nvPr/>
          </p:nvGrpSpPr>
          <p:grpSpPr>
            <a:xfrm>
              <a:off x="15830" y="3809706"/>
              <a:ext cx="751374" cy="786595"/>
              <a:chOff x="0" y="-38100"/>
              <a:chExt cx="812800" cy="850900"/>
            </a:xfrm>
          </p:grpSpPr>
          <p:sp>
            <p:nvSpPr>
              <p:cNvPr id="408" name="Google Shape;408;p6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409" name="Google Shape;409;p6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0" name="Google Shape;410;p62"/>
            <p:cNvGrpSpPr/>
            <p:nvPr/>
          </p:nvGrpSpPr>
          <p:grpSpPr>
            <a:xfrm>
              <a:off x="15830" y="5516593"/>
              <a:ext cx="751374" cy="786595"/>
              <a:chOff x="0" y="-38100"/>
              <a:chExt cx="812800" cy="850900"/>
            </a:xfrm>
          </p:grpSpPr>
          <p:sp>
            <p:nvSpPr>
              <p:cNvPr id="411" name="Google Shape;411;p6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412" name="Google Shape;412;p6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3" name="Google Shape;413;p62"/>
            <p:cNvGrpSpPr/>
            <p:nvPr/>
          </p:nvGrpSpPr>
          <p:grpSpPr>
            <a:xfrm>
              <a:off x="15830" y="7223480"/>
              <a:ext cx="751374" cy="786595"/>
              <a:chOff x="0" y="-38100"/>
              <a:chExt cx="812800" cy="850900"/>
            </a:xfrm>
          </p:grpSpPr>
          <p:sp>
            <p:nvSpPr>
              <p:cNvPr id="414" name="Google Shape;414;p6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415" name="Google Shape;415;p6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cxnSp>
          <p:nvCxnSpPr>
            <p:cNvPr id="416" name="Google Shape;416;p62"/>
            <p:cNvCxnSpPr/>
            <p:nvPr/>
          </p:nvCxnSpPr>
          <p:spPr>
            <a:xfrm>
              <a:off x="0" y="1597713"/>
              <a:ext cx="7896644" cy="0"/>
            </a:xfrm>
            <a:prstGeom prst="straightConnector1">
              <a:avLst/>
            </a:prstGeom>
            <a:noFill/>
            <a:ln cap="flat" cmpd="sng" w="50800">
              <a:solidFill>
                <a:srgbClr val="E39A81"/>
              </a:solidFill>
              <a:prstDash val="solid"/>
              <a:round/>
              <a:headEnd len="sm" w="sm" type="none"/>
              <a:tailEnd len="sm" w="sm" type="none"/>
            </a:ln>
          </p:spPr>
        </p:cxnSp>
        <p:cxnSp>
          <p:nvCxnSpPr>
            <p:cNvPr id="417" name="Google Shape;417;p62"/>
            <p:cNvCxnSpPr/>
            <p:nvPr/>
          </p:nvCxnSpPr>
          <p:spPr>
            <a:xfrm>
              <a:off x="0" y="0"/>
              <a:ext cx="7896644" cy="0"/>
            </a:xfrm>
            <a:prstGeom prst="straightConnector1">
              <a:avLst/>
            </a:prstGeom>
            <a:noFill/>
            <a:ln cap="flat" cmpd="sng" w="50800">
              <a:solidFill>
                <a:srgbClr val="E39A81"/>
              </a:solidFill>
              <a:prstDash val="solid"/>
              <a:round/>
              <a:headEnd len="sm" w="sm" type="none"/>
              <a:tailEnd len="sm" w="sm" type="none"/>
            </a:ln>
          </p:spPr>
        </p:cxnSp>
        <p:cxnSp>
          <p:nvCxnSpPr>
            <p:cNvPr id="418" name="Google Shape;418;p62"/>
            <p:cNvCxnSpPr/>
            <p:nvPr/>
          </p:nvCxnSpPr>
          <p:spPr>
            <a:xfrm>
              <a:off x="0" y="3350781"/>
              <a:ext cx="7896644" cy="0"/>
            </a:xfrm>
            <a:prstGeom prst="straightConnector1">
              <a:avLst/>
            </a:prstGeom>
            <a:noFill/>
            <a:ln cap="flat" cmpd="sng" w="50800">
              <a:solidFill>
                <a:srgbClr val="E39A81"/>
              </a:solidFill>
              <a:prstDash val="solid"/>
              <a:round/>
              <a:headEnd len="sm" w="sm" type="none"/>
              <a:tailEnd len="sm" w="sm" type="none"/>
            </a:ln>
          </p:spPr>
        </p:cxnSp>
        <p:cxnSp>
          <p:nvCxnSpPr>
            <p:cNvPr id="419" name="Google Shape;419;p62"/>
            <p:cNvCxnSpPr/>
            <p:nvPr/>
          </p:nvCxnSpPr>
          <p:spPr>
            <a:xfrm>
              <a:off x="0" y="5012641"/>
              <a:ext cx="7896644" cy="0"/>
            </a:xfrm>
            <a:prstGeom prst="straightConnector1">
              <a:avLst/>
            </a:prstGeom>
            <a:noFill/>
            <a:ln cap="flat" cmpd="sng" w="50800">
              <a:solidFill>
                <a:srgbClr val="E39A81"/>
              </a:solidFill>
              <a:prstDash val="solid"/>
              <a:round/>
              <a:headEnd len="sm" w="sm" type="none"/>
              <a:tailEnd len="sm" w="sm" type="none"/>
            </a:ln>
          </p:spPr>
        </p:cxnSp>
        <p:cxnSp>
          <p:nvCxnSpPr>
            <p:cNvPr id="420" name="Google Shape;420;p62"/>
            <p:cNvCxnSpPr/>
            <p:nvPr/>
          </p:nvCxnSpPr>
          <p:spPr>
            <a:xfrm>
              <a:off x="0" y="6712601"/>
              <a:ext cx="7896644" cy="0"/>
            </a:xfrm>
            <a:prstGeom prst="straightConnector1">
              <a:avLst/>
            </a:prstGeom>
            <a:noFill/>
            <a:ln cap="flat" cmpd="sng" w="50800">
              <a:solidFill>
                <a:srgbClr val="E39A81"/>
              </a:solidFill>
              <a:prstDash val="solid"/>
              <a:round/>
              <a:headEnd len="sm" w="sm" type="none"/>
              <a:tailEnd len="sm" w="sm" type="none"/>
            </a:ln>
          </p:spPr>
        </p:cxnSp>
        <p:cxnSp>
          <p:nvCxnSpPr>
            <p:cNvPr id="421" name="Google Shape;421;p62"/>
            <p:cNvCxnSpPr/>
            <p:nvPr/>
          </p:nvCxnSpPr>
          <p:spPr>
            <a:xfrm>
              <a:off x="0" y="8437961"/>
              <a:ext cx="7896644" cy="0"/>
            </a:xfrm>
            <a:prstGeom prst="straightConnector1">
              <a:avLst/>
            </a:prstGeom>
            <a:noFill/>
            <a:ln cap="flat" cmpd="sng" w="50800">
              <a:solidFill>
                <a:srgbClr val="E39A81"/>
              </a:solidFill>
              <a:prstDash val="solid"/>
              <a:round/>
              <a:headEnd len="sm" w="sm" type="none"/>
              <a:tailEnd len="sm" w="sm" type="none"/>
            </a:ln>
          </p:spPr>
        </p:cxnSp>
      </p:grpSp>
      <p:sp>
        <p:nvSpPr>
          <p:cNvPr id="422" name="Google Shape;422;p62"/>
          <p:cNvSpPr txBox="1"/>
          <p:nvPr/>
        </p:nvSpPr>
        <p:spPr>
          <a:xfrm>
            <a:off x="11630454" y="2898441"/>
            <a:ext cx="5709339" cy="592316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BIỂU HIỆN LÂM SÀNG</a:t>
            </a:r>
            <a:endParaRPr b="0" i="0" sz="3099" u="none" cap="none" strike="noStrike">
              <a:solidFill>
                <a:srgbClr val="505050"/>
              </a:solidFill>
              <a:latin typeface="Bitter"/>
              <a:ea typeface="Bitter"/>
              <a:cs typeface="Bitter"/>
              <a:sym typeface="Bitter"/>
            </a:endParaRPr>
          </a:p>
          <a:p>
            <a:pPr indent="0" lvl="0"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0"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a:p>
            <a:pPr indent="0" lvl="1"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0"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TIÊU CHUẪN CHẨN ĐOÁN</a:t>
            </a:r>
            <a:endParaRPr/>
          </a:p>
          <a:p>
            <a:pPr indent="0" lvl="0"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1"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PHÂN ĐỘ</a:t>
            </a:r>
            <a:endParaRPr/>
          </a:p>
          <a:p>
            <a:pPr indent="0" lvl="1"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1"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ĐIỀU TRỊ</a:t>
            </a:r>
            <a:endParaRPr b="0" i="0" sz="1400" u="none" cap="none" strike="noStrike">
              <a:solidFill>
                <a:srgbClr val="000000"/>
              </a:solidFill>
              <a:latin typeface="Arial"/>
              <a:ea typeface="Arial"/>
              <a:cs typeface="Arial"/>
              <a:sym typeface="Arial"/>
            </a:endParaRPr>
          </a:p>
        </p:txBody>
      </p:sp>
      <p:pic>
        <p:nvPicPr>
          <p:cNvPr id="423" name="Google Shape;423;p62"/>
          <p:cNvPicPr preferRelativeResize="0"/>
          <p:nvPr/>
        </p:nvPicPr>
        <p:blipFill rotWithShape="1">
          <a:blip r:embed="rId4">
            <a:alphaModFix/>
          </a:blip>
          <a:srcRect b="0" l="0" r="0" t="0"/>
          <a:stretch/>
        </p:blipFill>
        <p:spPr>
          <a:xfrm rot="7541306">
            <a:off x="123583" y="282965"/>
            <a:ext cx="1923406" cy="2518746"/>
          </a:xfrm>
          <a:prstGeom prst="rect">
            <a:avLst/>
          </a:prstGeom>
          <a:noFill/>
          <a:ln>
            <a:noFill/>
          </a:ln>
        </p:spPr>
      </p:pic>
      <p:pic>
        <p:nvPicPr>
          <p:cNvPr id="424" name="Google Shape;424;p62"/>
          <p:cNvPicPr preferRelativeResize="0"/>
          <p:nvPr/>
        </p:nvPicPr>
        <p:blipFill rotWithShape="1">
          <a:blip r:embed="rId3">
            <a:alphaModFix/>
          </a:blip>
          <a:srcRect b="24708" l="9313" r="59795" t="28228"/>
          <a:stretch/>
        </p:blipFill>
        <p:spPr>
          <a:xfrm>
            <a:off x="6962395" y="7274010"/>
            <a:ext cx="5762028" cy="4937576"/>
          </a:xfrm>
          <a:prstGeom prst="rect">
            <a:avLst/>
          </a:prstGeom>
          <a:noFill/>
          <a:ln>
            <a:noFill/>
          </a:ln>
        </p:spPr>
      </p:pic>
      <p:sp>
        <p:nvSpPr>
          <p:cNvPr id="425" name="Google Shape;425;p62"/>
          <p:cNvSpPr txBox="1"/>
          <p:nvPr/>
        </p:nvSpPr>
        <p:spPr>
          <a:xfrm>
            <a:off x="1204571" y="3564606"/>
            <a:ext cx="7791071" cy="3157788"/>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9500"/>
              <a:buFont typeface="Arial"/>
              <a:buNone/>
            </a:pPr>
            <a:r>
              <a:rPr b="1" i="0" lang="en-US" sz="9500" u="none" cap="none" strike="noStrike">
                <a:solidFill>
                  <a:srgbClr val="5E7F73"/>
                </a:solidFill>
                <a:latin typeface="Bitter"/>
                <a:ea typeface="Bitter"/>
                <a:cs typeface="Bitter"/>
                <a:sym typeface="Bitter"/>
              </a:rPr>
              <a:t>VIÊM TÚI MẬT CẤP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descr="Gallstones Vectors &amp; Illustrations for Free Download | Freepik" id="430" name="Google Shape;430;p63"/>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431" name="Google Shape;431;p63"/>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432" name="Google Shape;432;p63"/>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Biểu hiện lâm sàng</a:t>
            </a:r>
            <a:endParaRPr b="0" i="0" sz="1400" u="none" cap="none" strike="noStrike">
              <a:solidFill>
                <a:srgbClr val="000000"/>
              </a:solidFill>
              <a:latin typeface="Arial"/>
              <a:ea typeface="Arial"/>
              <a:cs typeface="Arial"/>
              <a:sym typeface="Arial"/>
            </a:endParaRPr>
          </a:p>
        </p:txBody>
      </p:sp>
      <p:pic>
        <p:nvPicPr>
          <p:cNvPr id="433" name="Google Shape;433;p63"/>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434" name="Google Shape;434;p63"/>
          <p:cNvSpPr txBox="1"/>
          <p:nvPr/>
        </p:nvSpPr>
        <p:spPr>
          <a:xfrm>
            <a:off x="850604" y="3804672"/>
            <a:ext cx="7756255" cy="26776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Đau ¼ trên phải, liên tục, lan lên vai phải, sau lưng</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Buồn nôn, nôn ói</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Sốt</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Murphy’s sign</a:t>
            </a:r>
            <a:endParaRPr/>
          </a:p>
          <a:p>
            <a:pPr indent="-285750" lvl="0" marL="28575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Tiền sử: cơn đau quặn mật trước đó</a:t>
            </a:r>
            <a:endParaRPr/>
          </a:p>
        </p:txBody>
      </p:sp>
      <p:pic>
        <p:nvPicPr>
          <p:cNvPr descr="Acute cholecystitis | The BMJ" id="435" name="Google Shape;435;p63"/>
          <p:cNvPicPr preferRelativeResize="0"/>
          <p:nvPr/>
        </p:nvPicPr>
        <p:blipFill rotWithShape="1">
          <a:blip r:embed="rId5">
            <a:alphaModFix/>
          </a:blip>
          <a:srcRect b="0" l="0" r="0" t="0"/>
          <a:stretch/>
        </p:blipFill>
        <p:spPr>
          <a:xfrm>
            <a:off x="8940275" y="2557964"/>
            <a:ext cx="8883423" cy="60308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Gallstones Vectors &amp; Illustrations for Free Download | Freepik" id="440" name="Google Shape;440;p64"/>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441" name="Google Shape;441;p64"/>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442" name="Google Shape;442;p64"/>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pic>
        <p:nvPicPr>
          <p:cNvPr id="443" name="Google Shape;443;p64"/>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444" name="Google Shape;444;p64"/>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Siêu âm bụng</a:t>
            </a:r>
            <a:endParaRPr b="0" i="0" sz="5500" u="none" cap="none" strike="noStrike">
              <a:solidFill>
                <a:srgbClr val="FF0000"/>
              </a:solidFill>
              <a:latin typeface="Arial"/>
              <a:ea typeface="Arial"/>
              <a:cs typeface="Arial"/>
              <a:sym typeface="Arial"/>
            </a:endParaRPr>
          </a:p>
        </p:txBody>
      </p:sp>
      <p:sp>
        <p:nvSpPr>
          <p:cNvPr id="445" name="Google Shape;445;p64"/>
          <p:cNvSpPr txBox="1"/>
          <p:nvPr/>
        </p:nvSpPr>
        <p:spPr>
          <a:xfrm>
            <a:off x="9586232" y="9622866"/>
            <a:ext cx="8701768"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212121"/>
                </a:solidFill>
                <a:latin typeface="Arial"/>
                <a:ea typeface="Arial"/>
                <a:cs typeface="Arial"/>
                <a:sym typeface="Arial"/>
              </a:rPr>
              <a:t>Kiewiet JJS, Leeuwenburgh MMN, Bipat S, et al (2012). A Systematic Review and Meta-Analysis of Diagnostic Performance of Imaging in Acute Cholecystitis. Radiology;264: 708-720</a:t>
            </a:r>
            <a:endParaRPr b="0" i="1" sz="1600" u="none" cap="none" strike="noStrike">
              <a:solidFill>
                <a:srgbClr val="212121"/>
              </a:solidFill>
              <a:latin typeface="Arial"/>
              <a:ea typeface="Arial"/>
              <a:cs typeface="Arial"/>
              <a:sym typeface="Arial"/>
            </a:endParaRPr>
          </a:p>
        </p:txBody>
      </p:sp>
      <p:sp>
        <p:nvSpPr>
          <p:cNvPr id="446" name="Google Shape;446;p64"/>
          <p:cNvSpPr txBox="1"/>
          <p:nvPr/>
        </p:nvSpPr>
        <p:spPr>
          <a:xfrm>
            <a:off x="963227" y="3143891"/>
            <a:ext cx="11236470" cy="3694418"/>
          </a:xfrm>
          <a:prstGeom prst="rect">
            <a:avLst/>
          </a:prstGeom>
          <a:noFill/>
          <a:ln>
            <a:noFill/>
          </a:ln>
        </p:spPr>
        <p:txBody>
          <a:bodyPr anchorCtr="0" anchor="t" bIns="68575" lIns="137150" spcFirstLastPara="1" rIns="137150" wrap="square" tIns="68575">
            <a:no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 Độ nhạy: 81%, độ đặc hiệu: 83%</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 Hình ảnh đặc trưng viêm túi mật cấp </a:t>
            </a:r>
            <a:endParaRPr b="0" i="0" sz="14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Túi mật căng to (&gt; 40 mm theo </a:t>
            </a:r>
            <a:endParaRPr/>
          </a:p>
          <a:p>
            <a:pPr indent="0" lvl="1" marL="68580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chiều ngang)</a:t>
            </a:r>
            <a:endParaRPr b="0" i="0" sz="14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Dịch quanh túi mật</a:t>
            </a:r>
            <a:endParaRPr b="0" i="0" sz="14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Dày thành túi mật &gt; 3mm</a:t>
            </a:r>
            <a:endParaRPr b="0" i="0" sz="36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Dấu hiệu Murphy trên siêu âm (+)</a:t>
            </a:r>
            <a:endParaRPr/>
          </a:p>
          <a:p>
            <a:pPr indent="-285750" lvl="1" marL="1200150" marR="0" rtl="0" algn="l">
              <a:lnSpc>
                <a:spcPct val="100000"/>
              </a:lnSpc>
              <a:spcBef>
                <a:spcPts val="0"/>
              </a:spcBef>
              <a:spcAft>
                <a:spcPts val="0"/>
              </a:spcAft>
              <a:buClr>
                <a:srgbClr val="000000"/>
              </a:buClr>
              <a:buSzPts val="3600"/>
              <a:buFont typeface="Courier New"/>
              <a:buNone/>
            </a:pPr>
            <a:r>
              <a:t/>
            </a:r>
            <a:endParaRPr b="0" i="0" sz="3600" u="none" cap="none" strike="noStrike">
              <a:solidFill>
                <a:srgbClr val="000000"/>
              </a:solidFill>
              <a:latin typeface="Arial"/>
              <a:ea typeface="Arial"/>
              <a:cs typeface="Arial"/>
              <a:sym typeface="Arial"/>
            </a:endParaRPr>
          </a:p>
        </p:txBody>
      </p:sp>
      <p:sp>
        <p:nvSpPr>
          <p:cNvPr id="447" name="Google Shape;447;p64"/>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64"/>
          <p:cNvSpPr/>
          <p:nvPr/>
        </p:nvSpPr>
        <p:spPr>
          <a:xfrm>
            <a:off x="9144000" y="51435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49" name="Google Shape;449;p64"/>
          <p:cNvPicPr preferRelativeResize="0"/>
          <p:nvPr/>
        </p:nvPicPr>
        <p:blipFill rotWithShape="1">
          <a:blip r:embed="rId5">
            <a:alphaModFix/>
          </a:blip>
          <a:srcRect b="0" l="0" r="0" t="0"/>
          <a:stretch/>
        </p:blipFill>
        <p:spPr>
          <a:xfrm>
            <a:off x="9323145" y="2841054"/>
            <a:ext cx="8527544" cy="61723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Gallstones Vectors &amp; Illustrations for Free Download | Freepik" id="454" name="Google Shape;454;p65"/>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455" name="Google Shape;455;p65"/>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456" name="Google Shape;456;p65"/>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pic>
        <p:nvPicPr>
          <p:cNvPr id="457" name="Google Shape;457;p65"/>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458" name="Google Shape;458;p65"/>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Siêu âm bụng</a:t>
            </a:r>
            <a:endParaRPr b="0" i="0" sz="5500" u="none" cap="none" strike="noStrike">
              <a:solidFill>
                <a:srgbClr val="FF0000"/>
              </a:solidFill>
              <a:latin typeface="Arial"/>
              <a:ea typeface="Arial"/>
              <a:cs typeface="Arial"/>
              <a:sym typeface="Arial"/>
            </a:endParaRPr>
          </a:p>
        </p:txBody>
      </p:sp>
      <p:sp>
        <p:nvSpPr>
          <p:cNvPr id="459" name="Google Shape;459;p65"/>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65"/>
          <p:cNvSpPr/>
          <p:nvPr/>
        </p:nvSpPr>
        <p:spPr>
          <a:xfrm>
            <a:off x="9144000" y="51435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A Case of Acute Cholecystitis - JETem" id="461" name="Google Shape;461;p65"/>
          <p:cNvPicPr preferRelativeResize="0"/>
          <p:nvPr/>
        </p:nvPicPr>
        <p:blipFill rotWithShape="1">
          <a:blip r:embed="rId5">
            <a:alphaModFix/>
          </a:blip>
          <a:srcRect b="0" l="0" r="0" t="0"/>
          <a:stretch/>
        </p:blipFill>
        <p:spPr>
          <a:xfrm>
            <a:off x="4381182" y="2773046"/>
            <a:ext cx="10616422" cy="70894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Gallstones Vectors &amp; Illustrations for Free Download | Freepik" id="466" name="Google Shape;466;p66"/>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467" name="Google Shape;467;p66"/>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468" name="Google Shape;468;p66"/>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pic>
        <p:nvPicPr>
          <p:cNvPr id="469" name="Google Shape;469;p66"/>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470" name="Google Shape;470;p66"/>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CT Scan bụng có cản quang</a:t>
            </a:r>
            <a:endParaRPr b="0" i="0" sz="5500" u="none" cap="none" strike="noStrike">
              <a:solidFill>
                <a:srgbClr val="FF0000"/>
              </a:solidFill>
              <a:latin typeface="Arial"/>
              <a:ea typeface="Arial"/>
              <a:cs typeface="Arial"/>
              <a:sym typeface="Arial"/>
            </a:endParaRPr>
          </a:p>
        </p:txBody>
      </p:sp>
      <p:sp>
        <p:nvSpPr>
          <p:cNvPr id="471" name="Google Shape;471;p66"/>
          <p:cNvSpPr txBox="1"/>
          <p:nvPr/>
        </p:nvSpPr>
        <p:spPr>
          <a:xfrm>
            <a:off x="9586232" y="9499117"/>
            <a:ext cx="8701768"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212121"/>
                </a:solidFill>
                <a:latin typeface="Arial"/>
                <a:ea typeface="Arial"/>
                <a:cs typeface="Arial"/>
                <a:sym typeface="Arial"/>
              </a:rPr>
              <a:t>Shea JA, Berlin JA, et al. Revised estimates of diagnostic test sensitivity and specificity in suspected biliary tract disease. Arch Intern Med. 1994 Nov 28</a:t>
            </a:r>
            <a:endParaRPr/>
          </a:p>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Jonathan S. Shakespear, 2010, CT Findings of Acute Cholecystitis and Its Complications</a:t>
            </a:r>
            <a:endParaRPr b="0" i="1" sz="16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sp>
        <p:nvSpPr>
          <p:cNvPr id="472" name="Google Shape;472;p66"/>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3" name="Google Shape;473;p66"/>
          <p:cNvSpPr/>
          <p:nvPr/>
        </p:nvSpPr>
        <p:spPr>
          <a:xfrm>
            <a:off x="9144000" y="51435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4" name="Google Shape;474;p66"/>
          <p:cNvSpPr txBox="1"/>
          <p:nvPr/>
        </p:nvSpPr>
        <p:spPr>
          <a:xfrm>
            <a:off x="2063751" y="3436828"/>
            <a:ext cx="14770097" cy="5262979"/>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Ưu điểm:</a:t>
            </a:r>
            <a:endParaRPr/>
          </a:p>
          <a:p>
            <a:pPr indent="-554038" lvl="0" marL="1236663"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Độ nhạy 94%, độ đặc hiệu là 59%</a:t>
            </a:r>
            <a:endParaRPr/>
          </a:p>
          <a:p>
            <a:pPr indent="-554038" lvl="0" marL="1236663"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Chẩn đoán tốt biến chứng của viêm túi mật cấp: hoại thư túi mật, thủng túi mật, áp xe quanh túi mật, …</a:t>
            </a:r>
            <a:endParaRPr/>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Nhược điểm: kém hơn siêu âm trong phát hiện sỏi 🡪 không là phương tiện đầu tay cho viêm túi mật cấp</a:t>
            </a:r>
            <a:endParaRPr/>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Hình ảnh:</a:t>
            </a:r>
            <a:endParaRPr/>
          </a:p>
          <a:p>
            <a:pPr indent="-650875" lvl="0" marL="1236663"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Túi mật căng</a:t>
            </a:r>
            <a:endParaRPr/>
          </a:p>
          <a:p>
            <a:pPr indent="-650875" lvl="0" marL="1236663"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Dày thành túi mật</a:t>
            </a:r>
            <a:endParaRPr/>
          </a:p>
          <a:p>
            <a:pPr indent="-650875" lvl="0" marL="1236663"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Tăng đậm độ niêm mạc túi mật</a:t>
            </a:r>
            <a:endParaRPr/>
          </a:p>
          <a:p>
            <a:pPr indent="-650875" lvl="0" marL="1236663"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Thâm nhiễm mỡ hay có dịch quanh túi mật</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Gallstones Vectors &amp; Illustrations for Free Download | Freepik" id="479" name="Google Shape;479;p67"/>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480" name="Google Shape;480;p67"/>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481" name="Google Shape;481;p67"/>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482" name="Google Shape;482;p67"/>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CT Scan bụng có cản quang</a:t>
            </a:r>
            <a:endParaRPr b="0" i="0" sz="5500" u="none" cap="none" strike="noStrike">
              <a:solidFill>
                <a:srgbClr val="FF0000"/>
              </a:solidFill>
              <a:latin typeface="Arial"/>
              <a:ea typeface="Arial"/>
              <a:cs typeface="Arial"/>
              <a:sym typeface="Arial"/>
            </a:endParaRPr>
          </a:p>
        </p:txBody>
      </p:sp>
      <p:sp>
        <p:nvSpPr>
          <p:cNvPr id="483" name="Google Shape;483;p67"/>
          <p:cNvSpPr txBox="1"/>
          <p:nvPr/>
        </p:nvSpPr>
        <p:spPr>
          <a:xfrm>
            <a:off x="9586232" y="9937231"/>
            <a:ext cx="8701768"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Jonathan S. Shakespear, 2010, CT Findings of Acute Cholecystitis and Its Complications</a:t>
            </a:r>
            <a:endParaRPr b="0" i="1" sz="16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sp>
        <p:nvSpPr>
          <p:cNvPr id="484" name="Google Shape;484;p67"/>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5" name="Google Shape;485;p67"/>
          <p:cNvSpPr/>
          <p:nvPr/>
        </p:nvSpPr>
        <p:spPr>
          <a:xfrm>
            <a:off x="9144000" y="51435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Figure" id="486" name="Google Shape;486;p67"/>
          <p:cNvPicPr preferRelativeResize="0"/>
          <p:nvPr/>
        </p:nvPicPr>
        <p:blipFill rotWithShape="1">
          <a:blip r:embed="rId4">
            <a:alphaModFix/>
          </a:blip>
          <a:srcRect b="0" l="0" r="0" t="0"/>
          <a:stretch/>
        </p:blipFill>
        <p:spPr>
          <a:xfrm>
            <a:off x="5191951" y="2830055"/>
            <a:ext cx="7904098" cy="6354895"/>
          </a:xfrm>
          <a:prstGeom prst="rect">
            <a:avLst/>
          </a:prstGeom>
          <a:noFill/>
          <a:ln>
            <a:noFill/>
          </a:ln>
        </p:spPr>
      </p:pic>
      <p:sp>
        <p:nvSpPr>
          <p:cNvPr id="487" name="Google Shape;487;p67"/>
          <p:cNvSpPr txBox="1"/>
          <p:nvPr/>
        </p:nvSpPr>
        <p:spPr>
          <a:xfrm>
            <a:off x="4562855" y="9208673"/>
            <a:ext cx="9162288"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Hình ảnh điển hình của viêm túi mật cấp tính với sỏi mật, dày thành túi mật, tăng đâm độ niêm mạc, và thâm nhiễm mỡ quánh túi mật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Gallstones Vectors &amp; Illustrations for Free Download | Freepik" id="492" name="Google Shape;492;p68"/>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493" name="Google Shape;493;p68"/>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494" name="Google Shape;494;p68"/>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495" name="Google Shape;495;p68"/>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CT Scan bụng có cản quang</a:t>
            </a:r>
            <a:endParaRPr b="0" i="0" sz="5500" u="none" cap="none" strike="noStrike">
              <a:solidFill>
                <a:srgbClr val="FF0000"/>
              </a:solidFill>
              <a:latin typeface="Arial"/>
              <a:ea typeface="Arial"/>
              <a:cs typeface="Arial"/>
              <a:sym typeface="Arial"/>
            </a:endParaRPr>
          </a:p>
        </p:txBody>
      </p:sp>
      <p:sp>
        <p:nvSpPr>
          <p:cNvPr id="496" name="Google Shape;496;p68"/>
          <p:cNvSpPr txBox="1"/>
          <p:nvPr/>
        </p:nvSpPr>
        <p:spPr>
          <a:xfrm>
            <a:off x="9586232" y="9937231"/>
            <a:ext cx="8701768"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Jonathan S. Shakespear, 2010, CT Findings of Acute Cholecystitis and Its Complications</a:t>
            </a:r>
            <a:endParaRPr b="0" i="1" sz="16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sp>
        <p:nvSpPr>
          <p:cNvPr id="497" name="Google Shape;497;p68"/>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8" name="Google Shape;498;p68"/>
          <p:cNvSpPr/>
          <p:nvPr/>
        </p:nvSpPr>
        <p:spPr>
          <a:xfrm>
            <a:off x="9144000" y="51435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9" name="Google Shape;499;p68"/>
          <p:cNvSpPr txBox="1"/>
          <p:nvPr/>
        </p:nvSpPr>
        <p:spPr>
          <a:xfrm>
            <a:off x="4562855" y="9208673"/>
            <a:ext cx="9162288"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Thành túi mật dày lên, túi mật căng (trục dọc 12,5 cm) và thâm nhiễm mỡ quanh túi mật. Sỏi mật bị kẹt ở cổ túi mật (mũi tên)</a:t>
            </a:r>
            <a:endParaRPr b="0" i="0" sz="2000" u="none" cap="none" strike="noStrike">
              <a:solidFill>
                <a:srgbClr val="000000"/>
              </a:solidFill>
              <a:latin typeface="Arial"/>
              <a:ea typeface="Arial"/>
              <a:cs typeface="Arial"/>
              <a:sym typeface="Arial"/>
            </a:endParaRPr>
          </a:p>
        </p:txBody>
      </p:sp>
      <p:pic>
        <p:nvPicPr>
          <p:cNvPr descr="Figure" id="500" name="Google Shape;500;p68"/>
          <p:cNvPicPr preferRelativeResize="0"/>
          <p:nvPr/>
        </p:nvPicPr>
        <p:blipFill rotWithShape="1">
          <a:blip r:embed="rId4">
            <a:alphaModFix/>
          </a:blip>
          <a:srcRect b="0" l="0" r="0" t="0"/>
          <a:stretch/>
        </p:blipFill>
        <p:spPr>
          <a:xfrm>
            <a:off x="1561592" y="2721701"/>
            <a:ext cx="7400544" cy="6423673"/>
          </a:xfrm>
          <a:prstGeom prst="rect">
            <a:avLst/>
          </a:prstGeom>
          <a:noFill/>
          <a:ln>
            <a:noFill/>
          </a:ln>
        </p:spPr>
      </p:pic>
      <p:pic>
        <p:nvPicPr>
          <p:cNvPr descr="Figure" id="501" name="Google Shape;501;p68"/>
          <p:cNvPicPr preferRelativeResize="0"/>
          <p:nvPr/>
        </p:nvPicPr>
        <p:blipFill rotWithShape="1">
          <a:blip r:embed="rId5">
            <a:alphaModFix/>
          </a:blip>
          <a:srcRect b="0" l="0" r="0" t="0"/>
          <a:stretch/>
        </p:blipFill>
        <p:spPr>
          <a:xfrm>
            <a:off x="9845040" y="2728482"/>
            <a:ext cx="7400544" cy="64236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descr="A picture containing text, indoor, watch, clock&#10;&#10;Description automatically generated" id="506" name="Google Shape;506;p69"/>
          <p:cNvPicPr preferRelativeResize="0"/>
          <p:nvPr/>
        </p:nvPicPr>
        <p:blipFill rotWithShape="1">
          <a:blip r:embed="rId3">
            <a:alphaModFix/>
          </a:blip>
          <a:srcRect b="0" l="0" r="0" t="0"/>
          <a:stretch/>
        </p:blipFill>
        <p:spPr>
          <a:xfrm>
            <a:off x="7806689" y="2543972"/>
            <a:ext cx="10368689" cy="6646595"/>
          </a:xfrm>
          <a:prstGeom prst="rect">
            <a:avLst/>
          </a:prstGeom>
          <a:noFill/>
          <a:ln>
            <a:noFill/>
          </a:ln>
        </p:spPr>
      </p:pic>
      <p:pic>
        <p:nvPicPr>
          <p:cNvPr descr="Gallstones Vectors &amp; Illustrations for Free Download | Freepik" id="507" name="Google Shape;507;p69"/>
          <p:cNvPicPr preferRelativeResize="0"/>
          <p:nvPr/>
        </p:nvPicPr>
        <p:blipFill rotWithShape="1">
          <a:blip r:embed="rId4">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08" name="Google Shape;508;p69"/>
          <p:cNvPicPr preferRelativeResize="0"/>
          <p:nvPr/>
        </p:nvPicPr>
        <p:blipFill rotWithShape="1">
          <a:blip r:embed="rId4">
            <a:alphaModFix/>
          </a:blip>
          <a:srcRect b="-775" l="534" r="50313" t="776"/>
          <a:stretch/>
        </p:blipFill>
        <p:spPr>
          <a:xfrm>
            <a:off x="0" y="0"/>
            <a:ext cx="1701209" cy="2035221"/>
          </a:xfrm>
          <a:prstGeom prst="rect">
            <a:avLst/>
          </a:prstGeom>
          <a:noFill/>
          <a:ln>
            <a:noFill/>
          </a:ln>
        </p:spPr>
      </p:pic>
      <p:sp>
        <p:nvSpPr>
          <p:cNvPr id="509" name="Google Shape;509;p69"/>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510" name="Google Shape;510;p69"/>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CT Scan bụng có cản quang</a:t>
            </a:r>
            <a:endParaRPr b="0" i="0" sz="5500" u="none" cap="none" strike="noStrike">
              <a:solidFill>
                <a:srgbClr val="FF0000"/>
              </a:solidFill>
              <a:latin typeface="Arial"/>
              <a:ea typeface="Arial"/>
              <a:cs typeface="Arial"/>
              <a:sym typeface="Arial"/>
            </a:endParaRPr>
          </a:p>
        </p:txBody>
      </p:sp>
      <p:sp>
        <p:nvSpPr>
          <p:cNvPr id="511" name="Google Shape;511;p69"/>
          <p:cNvSpPr txBox="1"/>
          <p:nvPr/>
        </p:nvSpPr>
        <p:spPr>
          <a:xfrm>
            <a:off x="8302752" y="9522073"/>
            <a:ext cx="9985248"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Jonathan S. Shakespear, 2010, CT Findings of Acute Cholecystitis and Its Complications</a:t>
            </a:r>
            <a:endParaRPr/>
          </a:p>
          <a:p>
            <a:pPr indent="0" lvl="0" marL="0" marR="0" rtl="0" algn="r">
              <a:lnSpc>
                <a:spcPct val="100000"/>
              </a:lnSpc>
              <a:spcBef>
                <a:spcPts val="0"/>
              </a:spcBef>
              <a:spcAft>
                <a:spcPts val="0"/>
              </a:spcAft>
              <a:buNone/>
            </a:pPr>
            <a:r>
              <a:rPr b="0" i="0" lang="en-US" sz="1600" u="none" cap="none" strike="noStrike">
                <a:solidFill>
                  <a:srgbClr val="212121"/>
                </a:solidFill>
                <a:latin typeface="Arial"/>
                <a:ea typeface="Arial"/>
                <a:cs typeface="Arial"/>
                <a:sym typeface="Arial"/>
              </a:rPr>
              <a:t>Chawla A, Bosco JI, Lim TC, Srinivasan S, Teh HS, Shenoy JN. Imaging of acute cholecystitis and cholecystitis-associated complications in the emergency setting. Singapore Med J. 2015 Aug;56(8):438-43</a:t>
            </a:r>
            <a:endParaRPr b="0" i="1" sz="16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sp>
        <p:nvSpPr>
          <p:cNvPr id="512" name="Google Shape;512;p69"/>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3" name="Google Shape;513;p69"/>
          <p:cNvSpPr/>
          <p:nvPr/>
        </p:nvSpPr>
        <p:spPr>
          <a:xfrm>
            <a:off x="9144000" y="51435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4" name="Google Shape;514;p69"/>
          <p:cNvSpPr txBox="1"/>
          <p:nvPr/>
        </p:nvSpPr>
        <p:spPr>
          <a:xfrm>
            <a:off x="0" y="9162506"/>
            <a:ext cx="767384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Viêm túi mật hoại tử (tróc niêm mạc túi mật)</a:t>
            </a:r>
            <a:endParaRPr/>
          </a:p>
        </p:txBody>
      </p:sp>
      <p:pic>
        <p:nvPicPr>
          <p:cNvPr descr="Figure" id="515" name="Google Shape;515;p69"/>
          <p:cNvPicPr preferRelativeResize="0"/>
          <p:nvPr/>
        </p:nvPicPr>
        <p:blipFill rotWithShape="1">
          <a:blip r:embed="rId5">
            <a:alphaModFix/>
          </a:blip>
          <a:srcRect b="0" l="0" r="0" t="0"/>
          <a:stretch/>
        </p:blipFill>
        <p:spPr>
          <a:xfrm>
            <a:off x="132841" y="2773046"/>
            <a:ext cx="7673848" cy="62004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43"/>
          <p:cNvPicPr preferRelativeResize="0"/>
          <p:nvPr/>
        </p:nvPicPr>
        <p:blipFill rotWithShape="1">
          <a:blip r:embed="rId3">
            <a:alphaModFix/>
          </a:blip>
          <a:srcRect b="0" l="0" r="0" t="0"/>
          <a:stretch/>
        </p:blipFill>
        <p:spPr>
          <a:xfrm rot="-7215753">
            <a:off x="16742417" y="1701653"/>
            <a:ext cx="3616381" cy="3142964"/>
          </a:xfrm>
          <a:prstGeom prst="rect">
            <a:avLst/>
          </a:prstGeom>
          <a:noFill/>
          <a:ln>
            <a:noFill/>
          </a:ln>
        </p:spPr>
      </p:pic>
      <p:sp>
        <p:nvSpPr>
          <p:cNvPr id="161" name="Google Shape;161;p43"/>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Giải phẫu</a:t>
            </a:r>
            <a:endParaRPr b="0" i="0" sz="1400" u="none" cap="none" strike="noStrike">
              <a:solidFill>
                <a:srgbClr val="000000"/>
              </a:solidFill>
              <a:latin typeface="Arial"/>
              <a:ea typeface="Arial"/>
              <a:cs typeface="Arial"/>
              <a:sym typeface="Arial"/>
            </a:endParaRPr>
          </a:p>
        </p:txBody>
      </p:sp>
      <p:pic>
        <p:nvPicPr>
          <p:cNvPr descr="Diagram&#10;&#10;Description automatically generated" id="162" name="Google Shape;162;p43"/>
          <p:cNvPicPr preferRelativeResize="0"/>
          <p:nvPr/>
        </p:nvPicPr>
        <p:blipFill rotWithShape="1">
          <a:blip r:embed="rId4">
            <a:alphaModFix/>
          </a:blip>
          <a:srcRect b="0" l="0" r="0" t="0"/>
          <a:stretch/>
        </p:blipFill>
        <p:spPr>
          <a:xfrm>
            <a:off x="-76307" y="2099350"/>
            <a:ext cx="9510957" cy="7699345"/>
          </a:xfrm>
          <a:prstGeom prst="rect">
            <a:avLst/>
          </a:prstGeom>
          <a:noFill/>
          <a:ln>
            <a:noFill/>
          </a:ln>
        </p:spPr>
      </p:pic>
      <p:pic>
        <p:nvPicPr>
          <p:cNvPr descr="CHAPTER 11 The Gallbladder and the Biliary System Flashcards | Quizlet" id="163" name="Google Shape;163;p43"/>
          <p:cNvPicPr preferRelativeResize="0"/>
          <p:nvPr/>
        </p:nvPicPr>
        <p:blipFill rotWithShape="1">
          <a:blip r:embed="rId5">
            <a:alphaModFix/>
          </a:blip>
          <a:srcRect b="0" l="0" r="0" t="0"/>
          <a:stretch/>
        </p:blipFill>
        <p:spPr>
          <a:xfrm>
            <a:off x="9434651" y="1998539"/>
            <a:ext cx="7152140" cy="8288461"/>
          </a:xfrm>
          <a:prstGeom prst="rect">
            <a:avLst/>
          </a:prstGeom>
          <a:noFill/>
          <a:ln>
            <a:noFill/>
          </a:ln>
        </p:spPr>
      </p:pic>
      <p:pic>
        <p:nvPicPr>
          <p:cNvPr id="164" name="Google Shape;164;p43"/>
          <p:cNvPicPr preferRelativeResize="0"/>
          <p:nvPr/>
        </p:nvPicPr>
        <p:blipFill rotWithShape="1">
          <a:blip r:embed="rId6">
            <a:alphaModFix/>
          </a:blip>
          <a:srcRect b="0" l="0" r="0" t="0"/>
          <a:stretch/>
        </p:blipFill>
        <p:spPr>
          <a:xfrm>
            <a:off x="647772" y="8199980"/>
            <a:ext cx="1421476" cy="4114800"/>
          </a:xfrm>
          <a:prstGeom prst="rect">
            <a:avLst/>
          </a:prstGeom>
          <a:noFill/>
          <a:ln>
            <a:noFill/>
          </a:ln>
        </p:spPr>
      </p:pic>
      <p:pic>
        <p:nvPicPr>
          <p:cNvPr descr="Gallstones Vectors &amp; Illustrations for Free Download | Freepik" id="165" name="Google Shape;165;p43"/>
          <p:cNvPicPr preferRelativeResize="0"/>
          <p:nvPr/>
        </p:nvPicPr>
        <p:blipFill rotWithShape="1">
          <a:blip r:embed="rId7">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166" name="Google Shape;166;p43"/>
          <p:cNvPicPr preferRelativeResize="0"/>
          <p:nvPr/>
        </p:nvPicPr>
        <p:blipFill rotWithShape="1">
          <a:blip r:embed="rId7">
            <a:alphaModFix/>
          </a:blip>
          <a:srcRect b="-775" l="534" r="50313" t="776"/>
          <a:stretch/>
        </p:blipFill>
        <p:spPr>
          <a:xfrm>
            <a:off x="0" y="0"/>
            <a:ext cx="1701209" cy="20352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descr="Gallstones Vectors &amp; Illustrations for Free Download | Freepik" id="520" name="Google Shape;520;p70"/>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21" name="Google Shape;521;p70"/>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522" name="Google Shape;522;p70"/>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p:txBody>
      </p:sp>
      <p:sp>
        <p:nvSpPr>
          <p:cNvPr id="523" name="Google Shape;523;p70"/>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MRI/ MRCP</a:t>
            </a:r>
            <a:endParaRPr b="0" i="0" sz="5500" u="none" cap="none" strike="noStrike">
              <a:solidFill>
                <a:srgbClr val="FF0000"/>
              </a:solidFill>
              <a:latin typeface="Arial"/>
              <a:ea typeface="Arial"/>
              <a:cs typeface="Arial"/>
              <a:sym typeface="Arial"/>
            </a:endParaRPr>
          </a:p>
        </p:txBody>
      </p:sp>
      <p:sp>
        <p:nvSpPr>
          <p:cNvPr id="524" name="Google Shape;524;p70"/>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5" name="Google Shape;525;p70"/>
          <p:cNvSpPr/>
          <p:nvPr/>
        </p:nvSpPr>
        <p:spPr>
          <a:xfrm>
            <a:off x="9144000" y="51435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Graphical user interface, text, application, email&#10;&#10;Description automatically generated" id="526" name="Google Shape;526;p70"/>
          <p:cNvPicPr preferRelativeResize="0"/>
          <p:nvPr/>
        </p:nvPicPr>
        <p:blipFill rotWithShape="1">
          <a:blip r:embed="rId4">
            <a:alphaModFix/>
          </a:blip>
          <a:srcRect b="0" l="0" r="0" t="0"/>
          <a:stretch/>
        </p:blipFill>
        <p:spPr>
          <a:xfrm>
            <a:off x="1813832" y="2723354"/>
            <a:ext cx="7552861" cy="2381815"/>
          </a:xfrm>
          <a:prstGeom prst="rect">
            <a:avLst/>
          </a:prstGeom>
          <a:noFill/>
          <a:ln>
            <a:noFill/>
          </a:ln>
        </p:spPr>
      </p:pic>
      <p:sp>
        <p:nvSpPr>
          <p:cNvPr id="527" name="Google Shape;527;p70"/>
          <p:cNvSpPr txBox="1"/>
          <p:nvPr/>
        </p:nvSpPr>
        <p:spPr>
          <a:xfrm>
            <a:off x="1482990" y="5043551"/>
            <a:ext cx="11236470" cy="3694418"/>
          </a:xfrm>
          <a:prstGeom prst="rect">
            <a:avLst/>
          </a:prstGeom>
          <a:noFill/>
          <a:ln>
            <a:noFill/>
          </a:ln>
        </p:spPr>
        <p:txBody>
          <a:bodyPr anchorCtr="0" anchor="t" bIns="68575" lIns="137150" spcFirstLastPara="1" rIns="137150" wrap="square" tIns="68575">
            <a:no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 Độ nhạy: 85%, độ đặc hiệu: 81%</a:t>
            </a:r>
            <a:endParaRPr/>
          </a:p>
          <a:p>
            <a:pPr indent="0" lvl="0" marL="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 Hình ảnh đặc trưng viêm túi mật cấp </a:t>
            </a:r>
            <a:endParaRPr b="0" i="0" sz="14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Túi mật căng to (&gt; 4 cm theo </a:t>
            </a:r>
            <a:endParaRPr/>
          </a:p>
          <a:p>
            <a:pPr indent="0" lvl="1" marL="68580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chiều ngang, &gt; 8 cm theo chiều dọc)</a:t>
            </a:r>
            <a:endParaRPr b="0" i="0" sz="14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Dày thành túi mật (&gt; 4mm)</a:t>
            </a:r>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Sỏi mật</a:t>
            </a:r>
            <a:endParaRPr b="0" i="0" sz="36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Dịch quanh túi mật</a:t>
            </a:r>
            <a:endParaRPr b="0" i="0" sz="3600" u="none" cap="none" strike="noStrike">
              <a:solidFill>
                <a:srgbClr val="000000"/>
              </a:solidFill>
              <a:latin typeface="Arial"/>
              <a:ea typeface="Arial"/>
              <a:cs typeface="Arial"/>
              <a:sym typeface="Arial"/>
            </a:endParaRPr>
          </a:p>
          <a:p>
            <a:pPr indent="-514350" lvl="1" marL="1200150" marR="0" rtl="0" algn="l">
              <a:lnSpc>
                <a:spcPct val="100000"/>
              </a:lnSpc>
              <a:spcBef>
                <a:spcPts val="0"/>
              </a:spcBef>
              <a:spcAft>
                <a:spcPts val="0"/>
              </a:spcAft>
              <a:buClr>
                <a:srgbClr val="000000"/>
              </a:buClr>
              <a:buSzPts val="3600"/>
              <a:buFont typeface="Courier New"/>
              <a:buChar char="o"/>
            </a:pPr>
            <a:r>
              <a:rPr b="0" i="0" lang="en-US" sz="3600" u="none" cap="none" strike="noStrike">
                <a:solidFill>
                  <a:srgbClr val="000000"/>
                </a:solidFill>
                <a:latin typeface="Arial"/>
                <a:ea typeface="Arial"/>
                <a:cs typeface="Arial"/>
                <a:sym typeface="Arial"/>
              </a:rPr>
              <a:t>Mỡ quanh túi mật</a:t>
            </a:r>
            <a:endParaRPr b="0" i="0" sz="3600" u="none" cap="none" strike="noStrike">
              <a:solidFill>
                <a:srgbClr val="000000"/>
              </a:solidFill>
              <a:latin typeface="Arial"/>
              <a:ea typeface="Arial"/>
              <a:cs typeface="Arial"/>
              <a:sym typeface="Arial"/>
            </a:endParaRPr>
          </a:p>
          <a:p>
            <a:pPr indent="-285750" lvl="1" marL="1200150" marR="0" rtl="0" algn="l">
              <a:lnSpc>
                <a:spcPct val="100000"/>
              </a:lnSpc>
              <a:spcBef>
                <a:spcPts val="0"/>
              </a:spcBef>
              <a:spcAft>
                <a:spcPts val="0"/>
              </a:spcAft>
              <a:buClr>
                <a:srgbClr val="000000"/>
              </a:buClr>
              <a:buSzPts val="3600"/>
              <a:buFont typeface="Courier New"/>
              <a:buNone/>
            </a:pPr>
            <a:r>
              <a:t/>
            </a:r>
            <a:endParaRPr b="0" i="0" sz="3600" u="none" cap="none" strike="noStrike">
              <a:solidFill>
                <a:srgbClr val="000000"/>
              </a:solidFill>
              <a:latin typeface="Arial"/>
              <a:ea typeface="Arial"/>
              <a:cs typeface="Arial"/>
              <a:sym typeface="Arial"/>
            </a:endParaRPr>
          </a:p>
          <a:p>
            <a:pPr indent="-285750" lvl="1" marL="1200150" marR="0" rtl="0" algn="l">
              <a:lnSpc>
                <a:spcPct val="100000"/>
              </a:lnSpc>
              <a:spcBef>
                <a:spcPts val="0"/>
              </a:spcBef>
              <a:spcAft>
                <a:spcPts val="0"/>
              </a:spcAft>
              <a:buClr>
                <a:srgbClr val="000000"/>
              </a:buClr>
              <a:buSzPts val="3600"/>
              <a:buFont typeface="Courier New"/>
              <a:buNone/>
            </a:pPr>
            <a:r>
              <a:t/>
            </a:r>
            <a:endParaRPr b="0" i="0" sz="3600" u="none" cap="none" strike="noStrike">
              <a:solidFill>
                <a:srgbClr val="000000"/>
              </a:solidFill>
              <a:latin typeface="Arial"/>
              <a:ea typeface="Arial"/>
              <a:cs typeface="Arial"/>
              <a:sym typeface="Arial"/>
            </a:endParaRPr>
          </a:p>
        </p:txBody>
      </p:sp>
      <p:pic>
        <p:nvPicPr>
          <p:cNvPr descr="Details are in the caption following the image" id="528" name="Google Shape;528;p70"/>
          <p:cNvPicPr preferRelativeResize="0"/>
          <p:nvPr/>
        </p:nvPicPr>
        <p:blipFill rotWithShape="1">
          <a:blip r:embed="rId5">
            <a:alphaModFix/>
          </a:blip>
          <a:srcRect b="0" l="0" r="0" t="0"/>
          <a:stretch/>
        </p:blipFill>
        <p:spPr>
          <a:xfrm>
            <a:off x="9850957" y="2723354"/>
            <a:ext cx="8340563" cy="68392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Gallstones Vectors &amp; Illustrations for Free Download | Freepik" id="533" name="Google Shape;533;p71"/>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34" name="Google Shape;534;p71"/>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535" name="Google Shape;535;p71"/>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Tiêu chuẩn chẩn đoán</a:t>
            </a:r>
            <a:endParaRPr b="0" i="0" sz="1400" u="none" cap="none" strike="noStrike">
              <a:solidFill>
                <a:srgbClr val="000000"/>
              </a:solidFill>
              <a:latin typeface="Arial"/>
              <a:ea typeface="Arial"/>
              <a:cs typeface="Arial"/>
              <a:sym typeface="Arial"/>
            </a:endParaRPr>
          </a:p>
        </p:txBody>
      </p:sp>
      <p:pic>
        <p:nvPicPr>
          <p:cNvPr id="536" name="Google Shape;536;p71"/>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537" name="Google Shape;537;p71"/>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Tokyo Guidelines 2018</a:t>
            </a:r>
            <a:endParaRPr b="0" i="0" sz="5500" u="none" cap="none" strike="noStrike">
              <a:solidFill>
                <a:srgbClr val="FF0000"/>
              </a:solidFill>
              <a:latin typeface="Arial"/>
              <a:ea typeface="Arial"/>
              <a:cs typeface="Arial"/>
              <a:sym typeface="Arial"/>
            </a:endParaRPr>
          </a:p>
        </p:txBody>
      </p:sp>
      <p:pic>
        <p:nvPicPr>
          <p:cNvPr descr="Text&#10;&#10;Description automatically generated with medium confidence" id="538" name="Google Shape;538;p71"/>
          <p:cNvPicPr preferRelativeResize="0"/>
          <p:nvPr/>
        </p:nvPicPr>
        <p:blipFill rotWithShape="1">
          <a:blip r:embed="rId5">
            <a:alphaModFix/>
          </a:blip>
          <a:srcRect b="0" l="0" r="0" t="0"/>
          <a:stretch/>
        </p:blipFill>
        <p:spPr>
          <a:xfrm>
            <a:off x="2374903" y="2892395"/>
            <a:ext cx="7372350" cy="6670221"/>
          </a:xfrm>
          <a:prstGeom prst="rect">
            <a:avLst/>
          </a:prstGeom>
          <a:noFill/>
          <a:ln>
            <a:noFill/>
          </a:ln>
        </p:spPr>
      </p:pic>
      <p:graphicFrame>
        <p:nvGraphicFramePr>
          <p:cNvPr id="539" name="Google Shape;539;p71"/>
          <p:cNvGraphicFramePr/>
          <p:nvPr/>
        </p:nvGraphicFramePr>
        <p:xfrm>
          <a:off x="9952423" y="3155331"/>
          <a:ext cx="3000000" cy="3000000"/>
        </p:xfrm>
        <a:graphic>
          <a:graphicData uri="http://schemas.openxmlformats.org/drawingml/2006/table">
            <a:tbl>
              <a:tblPr bandRow="1" firstRow="1">
                <a:noFill/>
                <a:tableStyleId>{A19AD5F3-A5C0-4B11-80F8-0B938F7C568E}</a:tableStyleId>
              </a:tblPr>
              <a:tblGrid>
                <a:gridCol w="1988275"/>
                <a:gridCol w="5384075"/>
              </a:tblGrid>
              <a:tr h="370850">
                <a:tc rowSpan="2">
                  <a:txBody>
                    <a:bodyPr/>
                    <a:lstStyle/>
                    <a:p>
                      <a:pPr indent="0" lvl="0" marL="0" marR="0" rtl="0" algn="l">
                        <a:lnSpc>
                          <a:spcPct val="100000"/>
                        </a:lnSpc>
                        <a:spcBef>
                          <a:spcPts val="0"/>
                        </a:spcBef>
                        <a:spcAft>
                          <a:spcPts val="0"/>
                        </a:spcAft>
                        <a:buNone/>
                      </a:pPr>
                      <a:r>
                        <a:rPr lang="en-US" sz="2400" u="none" cap="none" strike="noStrike">
                          <a:solidFill>
                            <a:schemeClr val="dk1"/>
                          </a:solidFill>
                          <a:latin typeface="Times New Roman"/>
                          <a:ea typeface="Times New Roman"/>
                          <a:cs typeface="Times New Roman"/>
                          <a:sym typeface="Times New Roman"/>
                        </a:rPr>
                        <a:t>A. Dấu hiệu tại chỗ</a:t>
                      </a:r>
                      <a:endParaRPr/>
                    </a:p>
                  </a:txBody>
                  <a:tcPr marT="45725" marB="45725" marR="91450" marL="91450">
                    <a:solidFill>
                      <a:srgbClr val="F2DADA"/>
                    </a:solidFill>
                  </a:tcPr>
                </a:tc>
                <a:tc>
                  <a:txBody>
                    <a:bodyPr/>
                    <a:lstStyle/>
                    <a:p>
                      <a:pPr indent="0" lvl="0" marL="0" marR="0" rtl="0" algn="l">
                        <a:lnSpc>
                          <a:spcPct val="100000"/>
                        </a:lnSpc>
                        <a:spcBef>
                          <a:spcPts val="0"/>
                        </a:spcBef>
                        <a:spcAft>
                          <a:spcPts val="0"/>
                        </a:spcAft>
                        <a:buNone/>
                      </a:pPr>
                      <a:r>
                        <a:rPr lang="en-US" sz="2400" u="none" cap="none" strike="noStrike">
                          <a:latin typeface="Times New Roman"/>
                          <a:ea typeface="Times New Roman"/>
                          <a:cs typeface="Times New Roman"/>
                          <a:sym typeface="Times New Roman"/>
                        </a:rPr>
                        <a:t>(1) Dấu hiệu Murphy</a:t>
                      </a:r>
                      <a:endParaRPr/>
                    </a:p>
                  </a:txBody>
                  <a:tcPr marT="45725" marB="45725" marR="91450" marL="91450">
                    <a:solidFill>
                      <a:srgbClr val="F2DADA"/>
                    </a:solidFill>
                  </a:tcPr>
                </a:tc>
              </a:tr>
              <a:tr h="370850">
                <a:tc vMerge="1"/>
                <a:tc>
                  <a:txBody>
                    <a:bodyPr/>
                    <a:lstStyle/>
                    <a:p>
                      <a:pPr indent="0" lvl="0" marL="0" marR="0" rtl="0" algn="l">
                        <a:lnSpc>
                          <a:spcPct val="100000"/>
                        </a:lnSpc>
                        <a:spcBef>
                          <a:spcPts val="0"/>
                        </a:spcBef>
                        <a:spcAft>
                          <a:spcPts val="0"/>
                        </a:spcAft>
                        <a:buNone/>
                      </a:pPr>
                      <a:r>
                        <a:rPr lang="en-US" sz="2400" u="none" cap="none" strike="noStrike">
                          <a:latin typeface="Times New Roman"/>
                          <a:ea typeface="Times New Roman"/>
                          <a:cs typeface="Times New Roman"/>
                          <a:sym typeface="Times New Roman"/>
                        </a:rPr>
                        <a:t>(2) Đau/ ấn đau/ có khối sờ thấy được ở vùng bụng ¼ trên phải</a:t>
                      </a:r>
                      <a:endParaRPr/>
                    </a:p>
                  </a:txBody>
                  <a:tcPr marT="45725" marB="45725" marR="91450" marL="91450">
                    <a:solidFill>
                      <a:srgbClr val="F2DADA"/>
                    </a:solidFill>
                  </a:tcPr>
                </a:tc>
              </a:tr>
              <a:tr h="370850">
                <a:tc rowSpan="3">
                  <a:txBody>
                    <a:bodyPr/>
                    <a:lstStyle/>
                    <a:p>
                      <a:pPr indent="0" lvl="0" marL="0" marR="0" rtl="0" algn="l">
                        <a:lnSpc>
                          <a:spcPct val="100000"/>
                        </a:lnSpc>
                        <a:spcBef>
                          <a:spcPts val="0"/>
                        </a:spcBef>
                        <a:spcAft>
                          <a:spcPts val="0"/>
                        </a:spcAft>
                        <a:buNone/>
                      </a:pPr>
                      <a:r>
                        <a:rPr lang="en-US" sz="2400" u="none" cap="none" strike="noStrike">
                          <a:solidFill>
                            <a:schemeClr val="dk1"/>
                          </a:solidFill>
                          <a:latin typeface="Times New Roman"/>
                          <a:ea typeface="Times New Roman"/>
                          <a:cs typeface="Times New Roman"/>
                          <a:sym typeface="Times New Roman"/>
                        </a:rPr>
                        <a:t>B. Dấu hiệu toàn thân</a:t>
                      </a:r>
                      <a:endParaRPr/>
                    </a:p>
                  </a:txBody>
                  <a:tcPr marT="45725" marB="45725" marR="91450" marL="91450">
                    <a:solidFill>
                      <a:srgbClr val="F2DADA"/>
                    </a:solidFill>
                  </a:tcPr>
                </a:tc>
                <a:tc>
                  <a:txBody>
                    <a:bodyPr/>
                    <a:lstStyle/>
                    <a:p>
                      <a:pPr indent="0" lvl="0" marL="0" marR="0" rtl="0" algn="l">
                        <a:lnSpc>
                          <a:spcPct val="100000"/>
                        </a:lnSpc>
                        <a:spcBef>
                          <a:spcPts val="0"/>
                        </a:spcBef>
                        <a:spcAft>
                          <a:spcPts val="0"/>
                        </a:spcAft>
                        <a:buNone/>
                      </a:pPr>
                      <a:r>
                        <a:rPr lang="en-US" sz="2400" u="none" cap="none" strike="noStrike">
                          <a:latin typeface="Times New Roman"/>
                          <a:ea typeface="Times New Roman"/>
                          <a:cs typeface="Times New Roman"/>
                          <a:sym typeface="Times New Roman"/>
                        </a:rPr>
                        <a:t>(1) Sốt</a:t>
                      </a:r>
                      <a:endParaRPr/>
                    </a:p>
                  </a:txBody>
                  <a:tcPr marT="45725" marB="45725" marR="91450" marL="91450">
                    <a:solidFill>
                      <a:srgbClr val="F2DADA"/>
                    </a:solidFill>
                  </a:tcPr>
                </a:tc>
              </a:tr>
              <a:tr h="370850">
                <a:tc vMerge="1"/>
                <a:tc>
                  <a:txBody>
                    <a:bodyPr/>
                    <a:lstStyle/>
                    <a:p>
                      <a:pPr indent="0" lvl="0" marL="0" marR="0" rtl="0" algn="l">
                        <a:lnSpc>
                          <a:spcPct val="100000"/>
                        </a:lnSpc>
                        <a:spcBef>
                          <a:spcPts val="0"/>
                        </a:spcBef>
                        <a:spcAft>
                          <a:spcPts val="0"/>
                        </a:spcAft>
                        <a:buNone/>
                      </a:pPr>
                      <a:r>
                        <a:rPr lang="en-US" sz="2400" u="none" cap="none" strike="noStrike">
                          <a:latin typeface="Times New Roman"/>
                          <a:ea typeface="Times New Roman"/>
                          <a:cs typeface="Times New Roman"/>
                          <a:sym typeface="Times New Roman"/>
                        </a:rPr>
                        <a:t>(2) CRP tăng</a:t>
                      </a:r>
                      <a:endParaRPr/>
                    </a:p>
                  </a:txBody>
                  <a:tcPr marT="45725" marB="45725" marR="91450" marL="91450">
                    <a:solidFill>
                      <a:srgbClr val="F2DADA"/>
                    </a:solidFill>
                  </a:tcPr>
                </a:tc>
              </a:tr>
              <a:tr h="370850">
                <a:tc vMerge="1"/>
                <a:tc>
                  <a:txBody>
                    <a:bodyPr/>
                    <a:lstStyle/>
                    <a:p>
                      <a:pPr indent="0" lvl="0" marL="0" marR="0" rtl="0" algn="l">
                        <a:lnSpc>
                          <a:spcPct val="100000"/>
                        </a:lnSpc>
                        <a:spcBef>
                          <a:spcPts val="0"/>
                        </a:spcBef>
                        <a:spcAft>
                          <a:spcPts val="0"/>
                        </a:spcAft>
                        <a:buNone/>
                      </a:pPr>
                      <a:r>
                        <a:rPr lang="en-US" sz="2400" u="none" cap="none" strike="noStrike">
                          <a:latin typeface="Times New Roman"/>
                          <a:ea typeface="Times New Roman"/>
                          <a:cs typeface="Times New Roman"/>
                          <a:sym typeface="Times New Roman"/>
                        </a:rPr>
                        <a:t>(3) Bạch cầu tăng</a:t>
                      </a:r>
                      <a:endParaRPr/>
                    </a:p>
                  </a:txBody>
                  <a:tcPr marT="45725" marB="45725" marR="91450" marL="91450">
                    <a:solidFill>
                      <a:srgbClr val="F2DADA"/>
                    </a:solidFill>
                  </a:tcPr>
                </a:tc>
              </a:tr>
              <a:tr h="370850">
                <a:tc>
                  <a:txBody>
                    <a:bodyPr/>
                    <a:lstStyle/>
                    <a:p>
                      <a:pPr indent="0" lvl="0" marL="0" marR="0" rtl="0" algn="l">
                        <a:lnSpc>
                          <a:spcPct val="100000"/>
                        </a:lnSpc>
                        <a:spcBef>
                          <a:spcPts val="0"/>
                        </a:spcBef>
                        <a:spcAft>
                          <a:spcPts val="0"/>
                        </a:spcAft>
                        <a:buNone/>
                      </a:pPr>
                      <a:r>
                        <a:rPr lang="en-US" sz="2400" u="none" cap="none" strike="noStrike">
                          <a:solidFill>
                            <a:schemeClr val="dk1"/>
                          </a:solidFill>
                          <a:latin typeface="Times New Roman"/>
                          <a:ea typeface="Times New Roman"/>
                          <a:cs typeface="Times New Roman"/>
                          <a:sym typeface="Times New Roman"/>
                        </a:rPr>
                        <a:t>C. Dấu hiệu hình ảnh</a:t>
                      </a:r>
                      <a:endParaRPr/>
                    </a:p>
                  </a:txBody>
                  <a:tcPr marT="45725" marB="45725" marR="91450" marL="91450">
                    <a:solidFill>
                      <a:srgbClr val="F2DADA"/>
                    </a:solidFill>
                  </a:tcPr>
                </a:tc>
                <a:tc>
                  <a:txBody>
                    <a:bodyPr/>
                    <a:lstStyle/>
                    <a:p>
                      <a:pPr indent="0" lvl="0" marL="0" marR="0" rtl="0" algn="l">
                        <a:lnSpc>
                          <a:spcPct val="100000"/>
                        </a:lnSpc>
                        <a:spcBef>
                          <a:spcPts val="0"/>
                        </a:spcBef>
                        <a:spcAft>
                          <a:spcPts val="0"/>
                        </a:spcAft>
                        <a:buNone/>
                      </a:pPr>
                      <a:r>
                        <a:rPr lang="en-US" sz="2400" u="none" cap="none" strike="noStrike">
                          <a:latin typeface="Times New Roman"/>
                          <a:ea typeface="Times New Roman"/>
                          <a:cs typeface="Times New Roman"/>
                          <a:sym typeface="Times New Roman"/>
                        </a:rPr>
                        <a:t>Có dấu hiệu đặc trưng của viêm túi mật cấp</a:t>
                      </a:r>
                      <a:endParaRPr/>
                    </a:p>
                  </a:txBody>
                  <a:tcPr marT="45725" marB="45725" marR="91450" marL="91450">
                    <a:solidFill>
                      <a:srgbClr val="F2DADA"/>
                    </a:solidFill>
                  </a:tcPr>
                </a:tc>
              </a:tr>
              <a:tr h="370850">
                <a:tc gridSpan="2">
                  <a:txBody>
                    <a:bodyPr/>
                    <a:lstStyle/>
                    <a:p>
                      <a:pPr indent="0" lvl="0" marL="0" marR="0" rtl="0" algn="l">
                        <a:lnSpc>
                          <a:spcPct val="100000"/>
                        </a:lnSpc>
                        <a:spcBef>
                          <a:spcPts val="0"/>
                        </a:spcBef>
                        <a:spcAft>
                          <a:spcPts val="0"/>
                        </a:spcAft>
                        <a:buNone/>
                      </a:pPr>
                      <a:r>
                        <a:rPr lang="en-US" sz="2400" u="none" cap="none" strike="noStrike">
                          <a:solidFill>
                            <a:schemeClr val="lt1"/>
                          </a:solidFill>
                          <a:latin typeface="Times New Roman"/>
                          <a:ea typeface="Times New Roman"/>
                          <a:cs typeface="Times New Roman"/>
                          <a:sym typeface="Times New Roman"/>
                        </a:rPr>
                        <a:t>Nghi ngờ chẩn đoán viêm túi mật cấp: 1 tiêu chuẩn A + 1 tiêu chuẩn B</a:t>
                      </a:r>
                      <a:endParaRPr/>
                    </a:p>
                  </a:txBody>
                  <a:tcPr marT="45725" marB="45725" marR="91450" marL="91450">
                    <a:solidFill>
                      <a:srgbClr val="C00000"/>
                    </a:solidFill>
                  </a:tcPr>
                </a:tc>
                <a:tc hMerge="1"/>
              </a:tr>
              <a:tr h="370850">
                <a:tc gridSpan="2">
                  <a:txBody>
                    <a:bodyPr/>
                    <a:lstStyle/>
                    <a:p>
                      <a:pPr indent="0" lvl="0" marL="0" marR="0" rtl="0" algn="l">
                        <a:lnSpc>
                          <a:spcPct val="100000"/>
                        </a:lnSpc>
                        <a:spcBef>
                          <a:spcPts val="0"/>
                        </a:spcBef>
                        <a:spcAft>
                          <a:spcPts val="0"/>
                        </a:spcAft>
                        <a:buNone/>
                      </a:pPr>
                      <a:r>
                        <a:rPr lang="en-US" sz="2400" u="none" cap="none" strike="noStrike">
                          <a:solidFill>
                            <a:schemeClr val="lt1"/>
                          </a:solidFill>
                          <a:latin typeface="Times New Roman"/>
                          <a:ea typeface="Times New Roman"/>
                          <a:cs typeface="Times New Roman"/>
                          <a:sym typeface="Times New Roman"/>
                        </a:rPr>
                        <a:t>Chẩn đoán xác định viêm túi mật cấp: 1 tiêu chuẩn A + 1 tiêu chuẩn B + tiêu chuẩn C</a:t>
                      </a:r>
                      <a:endParaRPr/>
                    </a:p>
                  </a:txBody>
                  <a:tcPr marT="45725" marB="45725" marR="91450" marL="91450">
                    <a:solidFill>
                      <a:srgbClr val="C00000"/>
                    </a:solidFill>
                  </a:tcPr>
                </a:tc>
                <a:tc hMerge="1"/>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Gallstones Vectors &amp; Illustrations for Free Download | Freepik" id="544" name="Google Shape;544;p72"/>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45" name="Google Shape;545;p72"/>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546" name="Google Shape;546;p72"/>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Phân độ</a:t>
            </a:r>
            <a:endParaRPr b="0" i="0" sz="1400" u="none" cap="none" strike="noStrike">
              <a:solidFill>
                <a:srgbClr val="000000"/>
              </a:solidFill>
              <a:latin typeface="Arial"/>
              <a:ea typeface="Arial"/>
              <a:cs typeface="Arial"/>
              <a:sym typeface="Arial"/>
            </a:endParaRPr>
          </a:p>
        </p:txBody>
      </p:sp>
      <p:pic>
        <p:nvPicPr>
          <p:cNvPr id="547" name="Google Shape;547;p72"/>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548" name="Google Shape;548;p72"/>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Tokyo Guidelines 2018</a:t>
            </a:r>
            <a:endParaRPr b="0" i="0" sz="5500" u="none" cap="none" strike="noStrike">
              <a:solidFill>
                <a:srgbClr val="FF0000"/>
              </a:solidFill>
              <a:latin typeface="Arial"/>
              <a:ea typeface="Arial"/>
              <a:cs typeface="Arial"/>
              <a:sym typeface="Arial"/>
            </a:endParaRPr>
          </a:p>
        </p:txBody>
      </p:sp>
      <p:graphicFrame>
        <p:nvGraphicFramePr>
          <p:cNvPr id="549" name="Google Shape;549;p72"/>
          <p:cNvGraphicFramePr/>
          <p:nvPr/>
        </p:nvGraphicFramePr>
        <p:xfrm>
          <a:off x="3228975" y="2931895"/>
          <a:ext cx="3000000" cy="3000000"/>
        </p:xfrm>
        <a:graphic>
          <a:graphicData uri="http://schemas.openxmlformats.org/drawingml/2006/table">
            <a:tbl>
              <a:tblPr>
                <a:noFill/>
                <a:tableStyleId>{D6B6788E-27B7-4D5F-B720-7D1C9AE43393}</a:tableStyleId>
              </a:tblPr>
              <a:tblGrid>
                <a:gridCol w="3869150"/>
                <a:gridCol w="7960900"/>
              </a:tblGrid>
              <a:tr h="3196775">
                <a:tc>
                  <a:txBody>
                    <a:bodyPr/>
                    <a:lstStyle/>
                    <a:p>
                      <a:pPr indent="0" lvl="0" marL="0" marR="0" rtl="0" algn="l">
                        <a:lnSpc>
                          <a:spcPct val="100000"/>
                        </a:lnSpc>
                        <a:spcBef>
                          <a:spcPts val="0"/>
                        </a:spcBef>
                        <a:spcAft>
                          <a:spcPts val="0"/>
                        </a:spcAft>
                        <a:buNone/>
                      </a:pPr>
                      <a:r>
                        <a:rPr b="1" i="0" lang="en-US" sz="2400" u="none" cap="none" strike="noStrike">
                          <a:solidFill>
                            <a:srgbClr val="FFFFFF"/>
                          </a:solidFill>
                          <a:latin typeface="Arial"/>
                          <a:ea typeface="Arial"/>
                          <a:cs typeface="Arial"/>
                          <a:sym typeface="Arial"/>
                        </a:rPr>
                        <a:t>Viêm túi mật cấp nặng ​</a:t>
                      </a:r>
                      <a:endParaRPr b="1" i="0" sz="2400" u="none" cap="none" strike="noStrike">
                        <a:solidFill>
                          <a:srgbClr val="FFFFFF"/>
                        </a:solidFill>
                      </a:endParaRPr>
                    </a:p>
                    <a:p>
                      <a:pPr indent="0" lvl="0" marL="0" marR="0" rtl="0" algn="l">
                        <a:lnSpc>
                          <a:spcPct val="100000"/>
                        </a:lnSpc>
                        <a:spcBef>
                          <a:spcPts val="0"/>
                        </a:spcBef>
                        <a:spcAft>
                          <a:spcPts val="0"/>
                        </a:spcAft>
                        <a:buNone/>
                      </a:pPr>
                      <a:r>
                        <a:rPr b="1" i="0" lang="en-US" sz="2400" u="none" cap="none" strike="noStrike">
                          <a:solidFill>
                            <a:srgbClr val="FFFFFF"/>
                          </a:solidFill>
                          <a:latin typeface="Arial"/>
                          <a:ea typeface="Arial"/>
                          <a:cs typeface="Arial"/>
                          <a:sym typeface="Arial"/>
                        </a:rPr>
                        <a:t>(Độ III)​</a:t>
                      </a:r>
                      <a:endParaRPr b="1" i="0" sz="2400" u="none" cap="none" strike="noStrike">
                        <a:solidFill>
                          <a:srgbClr val="FFFFFF"/>
                        </a:solidFill>
                      </a:endParaRPr>
                    </a:p>
                  </a:txBody>
                  <a:tcPr marT="35400" marB="35400" marR="70800" marL="708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96731"/>
                    </a:solidFill>
                  </a:tcPr>
                </a:tc>
                <a:tc>
                  <a:txBody>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1. Rối loạn chức năng tim mạch (HA tụt cần điều trị với dopamine ≥ 5 ug/kg/phút, hoặc NE với liều bất kỳ) </a:t>
                      </a:r>
                      <a:r>
                        <a:rPr b="1" i="0" lang="en-US" sz="2400" u="none" cap="none" strike="noStrike">
                          <a:solidFill>
                            <a:srgbClr val="FFFFFF"/>
                          </a:solidFill>
                          <a:latin typeface="Arial"/>
                          <a:ea typeface="Arial"/>
                          <a:cs typeface="Arial"/>
                          <a:sym typeface="Arial"/>
                        </a:rPr>
                        <a:t>​</a:t>
                      </a:r>
                      <a:endParaRPr b="1" i="0" sz="2400" u="none" cap="none" strike="noStrike">
                        <a:solidFill>
                          <a:srgbClr val="FFFFFF"/>
                        </a:solidFill>
                      </a:endParaRPr>
                    </a:p>
                    <a:p>
                      <a:pPr indent="0" lvl="0" marL="0" marR="0" rtl="0" algn="l">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2. Rối loạn chức năng thần kinh </a:t>
                      </a:r>
                      <a:r>
                        <a:rPr b="1" i="0" lang="en-US" sz="2400" u="none" cap="none" strike="noStrike">
                          <a:solidFill>
                            <a:srgbClr val="FFFFFF"/>
                          </a:solidFill>
                          <a:latin typeface="Arial"/>
                          <a:ea typeface="Arial"/>
                          <a:cs typeface="Arial"/>
                          <a:sym typeface="Arial"/>
                        </a:rPr>
                        <a:t>​</a:t>
                      </a:r>
                      <a:endParaRPr b="1" i="0" sz="2400" u="none" cap="none" strike="noStrike">
                        <a:solidFill>
                          <a:srgbClr val="FFFFFF"/>
                        </a:solidFill>
                      </a:endParaRPr>
                    </a:p>
                    <a:p>
                      <a:pPr indent="0" lvl="0" marL="0" marR="0" rtl="0" algn="l">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3. Rối loạn chức năng hô hấp (PaO2/FiO2 &lt; 300) </a:t>
                      </a:r>
                      <a:r>
                        <a:rPr b="1" i="0" lang="en-US" sz="2400" u="none" cap="none" strike="noStrike">
                          <a:solidFill>
                            <a:srgbClr val="FFFFFF"/>
                          </a:solidFill>
                          <a:latin typeface="Arial"/>
                          <a:ea typeface="Arial"/>
                          <a:cs typeface="Arial"/>
                          <a:sym typeface="Arial"/>
                        </a:rPr>
                        <a:t>​</a:t>
                      </a:r>
                      <a:endParaRPr b="1" i="0" sz="2400" u="none" cap="none" strike="noStrike">
                        <a:solidFill>
                          <a:srgbClr val="FFFFFF"/>
                        </a:solidFill>
                      </a:endParaRPr>
                    </a:p>
                    <a:p>
                      <a:pPr indent="0" lvl="0" marL="0" marR="0" rtl="0" algn="l">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4. Rối loạn chức năng thận (thiểu niệu, creatinine &gt; 2mg/dl) </a:t>
                      </a:r>
                      <a:r>
                        <a:rPr b="1" i="0" lang="en-US" sz="2400" u="none" cap="none" strike="noStrike">
                          <a:solidFill>
                            <a:srgbClr val="FFFFFF"/>
                          </a:solidFill>
                          <a:latin typeface="Arial"/>
                          <a:ea typeface="Arial"/>
                          <a:cs typeface="Arial"/>
                          <a:sym typeface="Arial"/>
                        </a:rPr>
                        <a:t>​</a:t>
                      </a:r>
                      <a:endParaRPr b="1" i="0" sz="2400" u="none" cap="none" strike="noStrike">
                        <a:solidFill>
                          <a:srgbClr val="FFFFFF"/>
                        </a:solidFill>
                      </a:endParaRPr>
                    </a:p>
                    <a:p>
                      <a:pPr indent="0" lvl="0" marL="0" marR="0" rtl="0" algn="l">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5. Rối loạn chức năng gan (INR &gt; 1,5) </a:t>
                      </a:r>
                      <a:r>
                        <a:rPr b="1" i="0" lang="en-US" sz="2400" u="none" cap="none" strike="noStrike">
                          <a:solidFill>
                            <a:srgbClr val="FFFFFF"/>
                          </a:solidFill>
                          <a:latin typeface="Arial"/>
                          <a:ea typeface="Arial"/>
                          <a:cs typeface="Arial"/>
                          <a:sym typeface="Arial"/>
                        </a:rPr>
                        <a:t>​</a:t>
                      </a:r>
                      <a:endParaRPr b="1" i="0" sz="2400" u="none" cap="none" strike="noStrike">
                        <a:solidFill>
                          <a:srgbClr val="FFFFFF"/>
                        </a:solidFill>
                      </a:endParaRPr>
                    </a:p>
                    <a:p>
                      <a:pPr indent="0" lvl="0" marL="0" marR="0" rtl="0" algn="l">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6. Rối loạn chức năng huyết học (tiểu cầu &lt; 100.000/mm3) </a:t>
                      </a:r>
                      <a:r>
                        <a:rPr b="1" i="0" lang="en-US" sz="2400" u="none" cap="none" strike="noStrike">
                          <a:solidFill>
                            <a:srgbClr val="FFFFFF"/>
                          </a:solidFill>
                          <a:latin typeface="Arial"/>
                          <a:ea typeface="Arial"/>
                          <a:cs typeface="Arial"/>
                          <a:sym typeface="Arial"/>
                        </a:rPr>
                        <a:t>​</a:t>
                      </a:r>
                      <a:endParaRPr b="1" i="0" sz="2400" u="none" cap="none" strike="noStrike">
                        <a:solidFill>
                          <a:srgbClr val="FFFFFF"/>
                        </a:solidFill>
                      </a:endParaRPr>
                    </a:p>
                  </a:txBody>
                  <a:tcPr marT="35400" marB="35400" marR="70800" marL="708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96731"/>
                    </a:solidFill>
                  </a:tcPr>
                </a:tc>
              </a:tr>
              <a:tr h="1805900">
                <a:tc>
                  <a:txBody>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Viêm túi mật cấp trung bình ​</a:t>
                      </a:r>
                      <a:endParaRPr b="0" i="0" sz="2400" u="none" cap="none" strike="noStrike">
                        <a:solidFill>
                          <a:srgbClr val="000000"/>
                        </a:solidFil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(Độ II)​</a:t>
                      </a:r>
                      <a:endParaRPr b="0" i="0" sz="2400" u="none" cap="none" strike="noStrike">
                        <a:solidFill>
                          <a:srgbClr val="000000"/>
                        </a:solidFill>
                      </a:endParaRPr>
                    </a:p>
                  </a:txBody>
                  <a:tcPr marT="35400" marB="35400" marR="70800" marL="708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D3CD"/>
                    </a:solidFill>
                  </a:tcPr>
                </a:tc>
                <a:tc>
                  <a:txBody>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1. WBC &gt; 18.000G/L ​</a:t>
                      </a:r>
                      <a:endParaRPr b="0" i="0" sz="2400" u="none" cap="none" strike="noStrike">
                        <a:solidFill>
                          <a:srgbClr val="000000"/>
                        </a:solidFil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2. Khối ấn đề kháng hạ sườn phải ​</a:t>
                      </a:r>
                      <a:endParaRPr b="0" i="0" sz="2400" u="none" cap="none" strike="noStrike">
                        <a:solidFill>
                          <a:srgbClr val="000000"/>
                        </a:solidFil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3. Triệu chứng kéo dài &gt; 72 giờ ​</a:t>
                      </a:r>
                      <a:endParaRPr b="0" i="0" sz="2400" u="none" cap="none" strike="noStrike">
                        <a:solidFill>
                          <a:srgbClr val="000000"/>
                        </a:solidFil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4. Kết hợp với các triệu chứng tại chỗ (viêm phúc mạc mật, áp xe quanh túi mật, áp xe gan, viêm túi mật hoại tử)​</a:t>
                      </a:r>
                      <a:endParaRPr b="0" i="0" sz="2400" u="none" cap="none" strike="noStrike">
                        <a:solidFill>
                          <a:srgbClr val="000000"/>
                        </a:solidFill>
                      </a:endParaRPr>
                    </a:p>
                  </a:txBody>
                  <a:tcPr marT="35400" marB="35400" marR="70800" marL="708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D3CD"/>
                    </a:solidFill>
                  </a:tcPr>
                </a:tc>
              </a:tr>
              <a:tr h="1224800">
                <a:tc>
                  <a:txBody>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Viêm túi mật cấp nhẹ ​</a:t>
                      </a:r>
                      <a:endParaRPr b="0" i="0" sz="2400" u="none" cap="none" strike="noStrike">
                        <a:solidFill>
                          <a:srgbClr val="000000"/>
                        </a:solidFil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(Độ I)​</a:t>
                      </a:r>
                      <a:endParaRPr b="0" i="0" sz="2400" u="none" cap="none" strike="noStrike">
                        <a:solidFill>
                          <a:srgbClr val="000000"/>
                        </a:solidFill>
                      </a:endParaRPr>
                    </a:p>
                  </a:txBody>
                  <a:tcPr marT="35400" marB="35400" marR="70800" marL="708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5EBE8"/>
                    </a:solidFill>
                  </a:tcPr>
                </a:tc>
                <a:tc>
                  <a:txBody>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Không có các tiêu chuẩn của độ II và độ III​</a:t>
                      </a:r>
                      <a:endParaRPr b="0" i="0" sz="2400" u="none" cap="none" strike="noStrike">
                        <a:solidFill>
                          <a:srgbClr val="000000"/>
                        </a:solidFill>
                      </a:endParaRPr>
                    </a:p>
                  </a:txBody>
                  <a:tcPr marT="35400" marB="35400" marR="70800" marL="708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5EBE8"/>
                    </a:solidFill>
                  </a:tcPr>
                </a:tc>
              </a:tr>
            </a:tbl>
          </a:graphicData>
        </a:graphic>
      </p:graphicFrame>
      <p:sp>
        <p:nvSpPr>
          <p:cNvPr id="550" name="Google Shape;550;p72"/>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1" name="Google Shape;551;p72"/>
          <p:cNvSpPr txBox="1"/>
          <p:nvPr/>
        </p:nvSpPr>
        <p:spPr>
          <a:xfrm>
            <a:off x="8908026" y="9955352"/>
            <a:ext cx="937997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diagnostic criteria and severity grading of acute cholecystitis​</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descr="Gallstones Vectors &amp; Illustrations for Free Download | Freepik" id="556" name="Google Shape;556;p73"/>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57" name="Google Shape;557;p73"/>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558" name="Google Shape;558;p73"/>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559" name="Google Shape;559;p73"/>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560" name="Google Shape;560;p73"/>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1" name="Google Shape;561;p73"/>
          <p:cNvSpPr txBox="1"/>
          <p:nvPr/>
        </p:nvSpPr>
        <p:spPr>
          <a:xfrm>
            <a:off x="8908026" y="9955352"/>
            <a:ext cx="937997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flowchart for the management of acute cholecystitis</a:t>
            </a: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sp>
        <p:nvSpPr>
          <p:cNvPr id="562" name="Google Shape;562;p73"/>
          <p:cNvSpPr txBox="1"/>
          <p:nvPr/>
        </p:nvSpPr>
        <p:spPr>
          <a:xfrm>
            <a:off x="2615609" y="2336130"/>
            <a:ext cx="13653099" cy="45367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Xử trí ban đầu</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Đánh giá ABCDE 🡪 Cấp cứu?</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Nhịn ăn</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Truyền dịch và điều chỉnh điện giải</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Kháng sinh</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Giảm đau</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Theo dõi hô hấp, huyết động học</a:t>
            </a:r>
            <a:endParaRPr b="0" i="0" sz="2800" u="none" cap="none" strike="noStrike">
              <a:solidFill>
                <a:srgbClr val="000000"/>
              </a:solidFill>
              <a:latin typeface="Arial"/>
              <a:ea typeface="Arial"/>
              <a:cs typeface="Arial"/>
              <a:sym typeface="Arial"/>
            </a:endParaRPr>
          </a:p>
        </p:txBody>
      </p:sp>
      <p:pic>
        <p:nvPicPr>
          <p:cNvPr descr="Graphical user interface, text, application&#10;&#10;Description automatically generated" id="563" name="Google Shape;563;p73"/>
          <p:cNvPicPr preferRelativeResize="0"/>
          <p:nvPr/>
        </p:nvPicPr>
        <p:blipFill rotWithShape="1">
          <a:blip r:embed="rId5">
            <a:alphaModFix/>
          </a:blip>
          <a:srcRect b="0" l="0" r="0" t="0"/>
          <a:stretch/>
        </p:blipFill>
        <p:spPr>
          <a:xfrm>
            <a:off x="8741021" y="3698579"/>
            <a:ext cx="9677607" cy="28898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descr="Gallstones Vectors &amp; Illustrations for Free Download | Freepik" id="568" name="Google Shape;568;p74"/>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69" name="Google Shape;569;p74"/>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570" name="Google Shape;570;p74"/>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571" name="Google Shape;571;p74"/>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572" name="Google Shape;572;p74"/>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3" name="Google Shape;573;p74"/>
          <p:cNvSpPr txBox="1"/>
          <p:nvPr/>
        </p:nvSpPr>
        <p:spPr>
          <a:xfrm>
            <a:off x="2615609" y="3951127"/>
            <a:ext cx="13653099" cy="259776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800" u="none" cap="none" strike="noStrike">
                <a:solidFill>
                  <a:srgbClr val="000000"/>
                </a:solidFill>
                <a:latin typeface="Arial"/>
                <a:ea typeface="Arial"/>
                <a:cs typeface="Arial"/>
                <a:sym typeface="Arial"/>
              </a:rPr>
              <a:t>Chiến lược điều trị</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Mức độ nặng của viêm túi mật</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Tổng trạng của bệnh nhân</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Bệnh lý đi kèm</a:t>
            </a:r>
            <a:endParaRPr/>
          </a:p>
        </p:txBody>
      </p:sp>
      <p:pic>
        <p:nvPicPr>
          <p:cNvPr descr="Graphical user interface, text, application, email&#10;&#10;Description automatically generated" id="574" name="Google Shape;574;p74"/>
          <p:cNvPicPr preferRelativeResize="0"/>
          <p:nvPr/>
        </p:nvPicPr>
        <p:blipFill rotWithShape="1">
          <a:blip r:embed="rId5">
            <a:alphaModFix/>
          </a:blip>
          <a:srcRect b="0" l="0" r="0" t="0"/>
          <a:stretch/>
        </p:blipFill>
        <p:spPr>
          <a:xfrm>
            <a:off x="7951213" y="3833755"/>
            <a:ext cx="10336787" cy="2832505"/>
          </a:xfrm>
          <a:prstGeom prst="rect">
            <a:avLst/>
          </a:prstGeom>
          <a:noFill/>
          <a:ln>
            <a:noFill/>
          </a:ln>
        </p:spPr>
      </p:pic>
      <p:sp>
        <p:nvSpPr>
          <p:cNvPr id="575" name="Google Shape;575;p74"/>
          <p:cNvSpPr txBox="1"/>
          <p:nvPr/>
        </p:nvSpPr>
        <p:spPr>
          <a:xfrm>
            <a:off x="8908026" y="9955352"/>
            <a:ext cx="937997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flowchart for the management of acute cholecystitis</a:t>
            </a: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descr="Gallstones Vectors &amp; Illustrations for Free Download | Freepik" id="580" name="Google Shape;580;p75"/>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81" name="Google Shape;581;p75"/>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pic>
        <p:nvPicPr>
          <p:cNvPr id="582" name="Google Shape;582;p75"/>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583" name="Google Shape;583;p75"/>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4" name="Google Shape;584;p75"/>
          <p:cNvSpPr txBox="1"/>
          <p:nvPr/>
        </p:nvSpPr>
        <p:spPr>
          <a:xfrm>
            <a:off x="8908026" y="9955352"/>
            <a:ext cx="937997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flowchart for the management of acute cholecystitis</a:t>
            </a: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graphicFrame>
        <p:nvGraphicFramePr>
          <p:cNvPr id="585" name="Google Shape;585;p75"/>
          <p:cNvGraphicFramePr/>
          <p:nvPr/>
        </p:nvGraphicFramePr>
        <p:xfrm>
          <a:off x="457188" y="1878033"/>
          <a:ext cx="3000000" cy="3000000"/>
        </p:xfrm>
        <a:graphic>
          <a:graphicData uri="http://schemas.openxmlformats.org/drawingml/2006/table">
            <a:tbl>
              <a:tblPr>
                <a:gradFill>
                  <a:gsLst>
                    <a:gs pos="0">
                      <a:srgbClr val="FFA09D"/>
                    </a:gs>
                    <a:gs pos="35000">
                      <a:srgbClr val="FFBCBC"/>
                    </a:gs>
                    <a:gs pos="100000">
                      <a:srgbClr val="FFE2E2"/>
                    </a:gs>
                  </a:gsLst>
                  <a:lin ang="16200000" scaled="0"/>
                </a:gradFill>
                <a:tableStyleId>{42457C31-F482-4677-BE2D-1A186646D05B}</a:tableStyleId>
              </a:tblPr>
              <a:tblGrid>
                <a:gridCol w="1570550"/>
                <a:gridCol w="5995375"/>
              </a:tblGrid>
              <a:tr h="720025">
                <a:tc gridSpan="2">
                  <a:txBody>
                    <a:bodyPr/>
                    <a:lstStyle/>
                    <a:p>
                      <a:pPr indent="0" lvl="0" marL="0" marR="0" rtl="0" algn="l">
                        <a:lnSpc>
                          <a:spcPct val="100000"/>
                        </a:lnSpc>
                        <a:spcBef>
                          <a:spcPts val="0"/>
                        </a:spcBef>
                        <a:spcAft>
                          <a:spcPts val="0"/>
                        </a:spcAft>
                        <a:buNone/>
                      </a:pPr>
                      <a:r>
                        <a:rPr b="0" lang="en-US" sz="2800" u="none" cap="none" strike="noStrike">
                          <a:solidFill>
                            <a:srgbClr val="FFFFFF"/>
                          </a:solidFill>
                        </a:rPr>
                        <a:t>American Society of Anesthesiologists physical status (ASA-PS)</a:t>
                      </a:r>
                      <a:r>
                        <a:rPr b="1" lang="en-US" sz="2800" u="none" cap="none" strike="noStrike">
                          <a:solidFill>
                            <a:srgbClr val="FFFFFF"/>
                          </a:solidFill>
                        </a:rPr>
                        <a:t>​</a:t>
                      </a:r>
                      <a:endParaRPr b="1" i="0" sz="2800" u="none" cap="none" strike="noStrike">
                        <a:solidFill>
                          <a:srgbClr val="FFFFFF"/>
                        </a:solidFill>
                      </a:endParaRPr>
                    </a:p>
                  </a:txBody>
                  <a:tcPr marT="38150" marB="38150" marR="76275" marL="76275">
                    <a:solidFill>
                      <a:schemeClr val="accent2"/>
                    </a:solidFill>
                  </a:tcPr>
                </a:tc>
                <a:tc hMerge="1"/>
              </a:tr>
              <a:tr h="720025">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Phân độ​</a:t>
                      </a:r>
                      <a:endParaRPr b="0" i="0" sz="2800" u="none" cap="none" strike="noStrike">
                        <a:solidFill>
                          <a:srgbClr val="000000"/>
                        </a:solidFill>
                      </a:endParaRPr>
                    </a:p>
                  </a:txBody>
                  <a:tcPr marT="38150" marB="38150" marR="76275" marL="76275"/>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Tiêu chí​</a:t>
                      </a:r>
                      <a:endParaRPr b="0" i="0" sz="2800" u="none" cap="none" strike="noStrike">
                        <a:solidFill>
                          <a:srgbClr val="000000"/>
                        </a:solidFill>
                      </a:endParaRPr>
                    </a:p>
                  </a:txBody>
                  <a:tcPr marT="38150" marB="38150" marR="76275" marL="76275"/>
                </a:tc>
              </a:tr>
              <a:tr h="509300">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ASA I​</a:t>
                      </a:r>
                      <a:endParaRPr b="0" i="0" sz="2800" u="none" cap="none" strike="noStrike">
                        <a:solidFill>
                          <a:srgbClr val="000000"/>
                        </a:solidFill>
                      </a:endParaRPr>
                    </a:p>
                  </a:txBody>
                  <a:tcPr marT="38150" marB="38150" marR="76275" marL="76275"/>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Bình thường, khoẻ mạnh​</a:t>
                      </a:r>
                      <a:endParaRPr b="0" i="0" sz="2800" u="none" cap="none" strike="noStrike">
                        <a:solidFill>
                          <a:srgbClr val="000000"/>
                        </a:solidFill>
                      </a:endParaRPr>
                    </a:p>
                  </a:txBody>
                  <a:tcPr marT="38150" marB="38150" marR="76275" marL="76275"/>
                </a:tc>
              </a:tr>
              <a:tr h="720025">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ASA II​</a:t>
                      </a:r>
                      <a:endParaRPr b="0" i="0" sz="2800" u="none" cap="none" strike="noStrike">
                        <a:solidFill>
                          <a:srgbClr val="000000"/>
                        </a:solidFill>
                      </a:endParaRPr>
                    </a:p>
                  </a:txBody>
                  <a:tcPr marT="38150" marB="38150" marR="76275" marL="76275"/>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Bệnh toàn thân nhẹ, không giới hạn chức năng đáng kể​</a:t>
                      </a:r>
                      <a:endParaRPr b="0" i="0" sz="2800" u="none" cap="none" strike="noStrike">
                        <a:solidFill>
                          <a:srgbClr val="000000"/>
                        </a:solidFill>
                      </a:endParaRPr>
                    </a:p>
                  </a:txBody>
                  <a:tcPr marT="38150" marB="38150" marR="76275" marL="76275"/>
                </a:tc>
              </a:tr>
              <a:tr h="720025">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ASA III​</a:t>
                      </a:r>
                      <a:endParaRPr b="0" i="0" sz="2800" u="none" cap="none" strike="noStrike">
                        <a:solidFill>
                          <a:srgbClr val="000000"/>
                        </a:solidFill>
                      </a:endParaRPr>
                    </a:p>
                  </a:txBody>
                  <a:tcPr marT="38150" marB="38150" marR="76275" marL="76275"/>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Bệnh toàn thân nặng, hạn chế chức năng đáng kể​</a:t>
                      </a:r>
                      <a:endParaRPr b="0" i="0" sz="2800" u="none" cap="none" strike="noStrike">
                        <a:solidFill>
                          <a:srgbClr val="000000"/>
                        </a:solidFill>
                      </a:endParaRPr>
                    </a:p>
                  </a:txBody>
                  <a:tcPr marT="38150" marB="38150" marR="76275" marL="76275"/>
                </a:tc>
              </a:tr>
              <a:tr h="720025">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ASA IV​</a:t>
                      </a:r>
                      <a:endParaRPr b="0" i="0" sz="2800" u="none" cap="none" strike="noStrike">
                        <a:solidFill>
                          <a:srgbClr val="000000"/>
                        </a:solidFill>
                      </a:endParaRPr>
                    </a:p>
                  </a:txBody>
                  <a:tcPr marT="38150" marB="38150" marR="76275" marL="76275"/>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Bệnh toàn thân đe doạ tính mạng​</a:t>
                      </a:r>
                      <a:endParaRPr b="0" i="0" sz="2800" u="none" cap="none" strike="noStrike">
                        <a:solidFill>
                          <a:srgbClr val="000000"/>
                        </a:solidFill>
                      </a:endParaRPr>
                    </a:p>
                  </a:txBody>
                  <a:tcPr marT="38150" marB="38150" marR="76275" marL="76275"/>
                </a:tc>
              </a:tr>
              <a:tr h="509300">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ASA V​</a:t>
                      </a:r>
                      <a:endParaRPr b="0" i="0" sz="2800" u="none" cap="none" strike="noStrike">
                        <a:solidFill>
                          <a:srgbClr val="000000"/>
                        </a:solidFill>
                      </a:endParaRPr>
                    </a:p>
                  </a:txBody>
                  <a:tcPr marT="38150" marB="38150" marR="76275" marL="76275"/>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Bệnh cần phẫu thuật tối cấp​</a:t>
                      </a:r>
                      <a:endParaRPr b="0" i="0" sz="2800" u="none" cap="none" strike="noStrike">
                        <a:solidFill>
                          <a:srgbClr val="000000"/>
                        </a:solidFill>
                      </a:endParaRPr>
                    </a:p>
                  </a:txBody>
                  <a:tcPr marT="38150" marB="38150" marR="76275" marL="76275"/>
                </a:tc>
              </a:tr>
              <a:tr h="720025">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ASA VI​</a:t>
                      </a:r>
                      <a:endParaRPr b="0" i="0" sz="2800" u="none" cap="none" strike="noStrike">
                        <a:solidFill>
                          <a:srgbClr val="000000"/>
                        </a:solidFill>
                      </a:endParaRPr>
                    </a:p>
                  </a:txBody>
                  <a:tcPr marT="38150" marB="38150" marR="76275" marL="76275"/>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Chết não​</a:t>
                      </a:r>
                      <a:endParaRPr b="0" i="0" sz="2800" u="none" cap="none" strike="noStrike">
                        <a:solidFill>
                          <a:srgbClr val="000000"/>
                        </a:solidFill>
                      </a:endParaRPr>
                    </a:p>
                  </a:txBody>
                  <a:tcPr marT="38150" marB="38150" marR="76275" marL="76275"/>
                </a:tc>
              </a:tr>
            </a:tbl>
          </a:graphicData>
        </a:graphic>
      </p:graphicFrame>
      <p:graphicFrame>
        <p:nvGraphicFramePr>
          <p:cNvPr id="586" name="Google Shape;586;p75"/>
          <p:cNvGraphicFramePr/>
          <p:nvPr/>
        </p:nvGraphicFramePr>
        <p:xfrm>
          <a:off x="8391588" y="672630"/>
          <a:ext cx="3000000" cy="3000000"/>
        </p:xfrm>
        <a:graphic>
          <a:graphicData uri="http://schemas.openxmlformats.org/drawingml/2006/table">
            <a:tbl>
              <a:tblPr>
                <a:noFill/>
                <a:tableStyleId>{42457C31-F482-4677-BE2D-1A186646D05B}</a:tableStyleId>
              </a:tblPr>
              <a:tblGrid>
                <a:gridCol w="5746500"/>
                <a:gridCol w="2389750"/>
              </a:tblGrid>
              <a:tr h="127225">
                <a:tc gridSpan="2">
                  <a:txBody>
                    <a:bodyPr/>
                    <a:lstStyle/>
                    <a:p>
                      <a:pPr indent="0" lvl="0" marL="0" marR="0" rtl="0" algn="l">
                        <a:lnSpc>
                          <a:spcPct val="100000"/>
                        </a:lnSpc>
                        <a:spcBef>
                          <a:spcPts val="0"/>
                        </a:spcBef>
                        <a:spcAft>
                          <a:spcPts val="0"/>
                        </a:spcAft>
                        <a:buNone/>
                      </a:pPr>
                      <a:r>
                        <a:rPr b="1" lang="en-US" sz="2800" u="none" cap="none" strike="noStrike">
                          <a:solidFill>
                            <a:srgbClr val="FFFFFF"/>
                          </a:solidFill>
                        </a:rPr>
                        <a:t>Charlson Comorbidity Index (CCI)​</a:t>
                      </a:r>
                      <a:endParaRPr b="1" i="0" sz="2800" u="none" cap="none" strike="noStrike">
                        <a:solidFill>
                          <a:srgbClr val="FFFFFF"/>
                        </a:solidFill>
                      </a:endParaRPr>
                    </a:p>
                  </a:txBody>
                  <a:tcPr marT="33950" marB="33950" marR="67900" marL="67900">
                    <a:solidFill>
                      <a:schemeClr val="accent2"/>
                    </a:solidFill>
                  </a:tcPr>
                </a:tc>
                <a:tc hMerge="1"/>
              </a:tr>
              <a:tr h="238825">
                <a:tc gridSpan="2">
                  <a:txBody>
                    <a:bodyPr/>
                    <a:lstStyle/>
                    <a:p>
                      <a:pPr indent="0" lvl="0" marL="0" marR="0" rtl="0" algn="l">
                        <a:lnSpc>
                          <a:spcPct val="100000"/>
                        </a:lnSpc>
                        <a:spcBef>
                          <a:spcPts val="0"/>
                        </a:spcBef>
                        <a:spcAft>
                          <a:spcPts val="0"/>
                        </a:spcAft>
                        <a:buNone/>
                      </a:pPr>
                      <a:r>
                        <a:rPr b="1" lang="en-US" sz="2800" u="none" cap="none" strike="noStrike">
                          <a:solidFill>
                            <a:srgbClr val="000000"/>
                          </a:solidFill>
                        </a:rPr>
                        <a:t>Bệnh kèm theo</a:t>
                      </a:r>
                      <a:r>
                        <a:rPr b="0" lang="en-US" sz="2800" u="none" cap="none" strike="noStrike">
                          <a:solidFill>
                            <a:srgbClr val="000000"/>
                          </a:solidFill>
                        </a:rPr>
                        <a:t>​</a:t>
                      </a:r>
                      <a:endParaRPr b="0" i="0" sz="2800" u="none" cap="none" strike="noStrike">
                        <a:solidFill>
                          <a:srgbClr val="000000"/>
                        </a:solidFill>
                      </a:endParaRPr>
                    </a:p>
                  </a:txBody>
                  <a:tcPr marT="33950" marB="33950" marR="67900" marL="67900"/>
                </a:tc>
                <a:tc hMerge="1"/>
              </a:tr>
              <a:tr h="1910550">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Nhồi máu cơ tim​</a:t>
                      </a:r>
                      <a:endParaRPr/>
                    </a:p>
                    <a:p>
                      <a:pPr indent="0" lvl="0" marL="0" marR="0" rtl="0" algn="l">
                        <a:lnSpc>
                          <a:spcPct val="100000"/>
                        </a:lnSpc>
                        <a:spcBef>
                          <a:spcPts val="0"/>
                        </a:spcBef>
                        <a:spcAft>
                          <a:spcPts val="0"/>
                        </a:spcAft>
                        <a:buNone/>
                      </a:pPr>
                      <a:r>
                        <a:rPr b="0" lang="en-US" sz="2800" u="none" cap="none" strike="noStrike">
                          <a:solidFill>
                            <a:srgbClr val="000000"/>
                          </a:solidFill>
                        </a:rPr>
                        <a:t>Suy tim sung huyết​</a:t>
                      </a:r>
                      <a:endParaRPr/>
                    </a:p>
                    <a:p>
                      <a:pPr indent="0" lvl="0" marL="0" marR="0" rtl="0" algn="l">
                        <a:lnSpc>
                          <a:spcPct val="100000"/>
                        </a:lnSpc>
                        <a:spcBef>
                          <a:spcPts val="0"/>
                        </a:spcBef>
                        <a:spcAft>
                          <a:spcPts val="0"/>
                        </a:spcAft>
                        <a:buNone/>
                      </a:pPr>
                      <a:r>
                        <a:rPr b="0" lang="en-US" sz="2800" u="none" cap="none" strike="noStrike">
                          <a:solidFill>
                            <a:srgbClr val="000000"/>
                          </a:solidFill>
                        </a:rPr>
                        <a:t>Bệnh mạch máu ngoại vi​</a:t>
                      </a:r>
                      <a:endParaRPr/>
                    </a:p>
                    <a:p>
                      <a:pPr indent="0" lvl="0" marL="0" marR="0" rtl="0" algn="l">
                        <a:lnSpc>
                          <a:spcPct val="100000"/>
                        </a:lnSpc>
                        <a:spcBef>
                          <a:spcPts val="0"/>
                        </a:spcBef>
                        <a:spcAft>
                          <a:spcPts val="0"/>
                        </a:spcAft>
                        <a:buNone/>
                      </a:pPr>
                      <a:r>
                        <a:rPr b="0" lang="en-US" sz="2800" u="none" cap="none" strike="noStrike">
                          <a:solidFill>
                            <a:srgbClr val="000000"/>
                          </a:solidFill>
                        </a:rPr>
                        <a:t>Sa sút trí tuệ​</a:t>
                      </a:r>
                      <a:endParaRPr/>
                    </a:p>
                    <a:p>
                      <a:pPr indent="0" lvl="0" marL="0" marR="0" rtl="0" algn="l">
                        <a:lnSpc>
                          <a:spcPct val="100000"/>
                        </a:lnSpc>
                        <a:spcBef>
                          <a:spcPts val="0"/>
                        </a:spcBef>
                        <a:spcAft>
                          <a:spcPts val="0"/>
                        </a:spcAft>
                        <a:buNone/>
                      </a:pPr>
                      <a:r>
                        <a:rPr b="0" lang="en-US" sz="2800" u="none" cap="none" strike="noStrike">
                          <a:solidFill>
                            <a:srgbClr val="000000"/>
                          </a:solidFill>
                        </a:rPr>
                        <a:t>Bệnh phổi mãn tính​</a:t>
                      </a:r>
                      <a:endParaRPr/>
                    </a:p>
                    <a:p>
                      <a:pPr indent="0" lvl="0" marL="0" marR="0" rtl="0" algn="l">
                        <a:lnSpc>
                          <a:spcPct val="100000"/>
                        </a:lnSpc>
                        <a:spcBef>
                          <a:spcPts val="0"/>
                        </a:spcBef>
                        <a:spcAft>
                          <a:spcPts val="0"/>
                        </a:spcAft>
                        <a:buNone/>
                      </a:pPr>
                      <a:r>
                        <a:rPr b="0" lang="en-US" sz="2800" u="none" cap="none" strike="noStrike">
                          <a:solidFill>
                            <a:srgbClr val="000000"/>
                          </a:solidFill>
                        </a:rPr>
                        <a:t>Bệnh mô liên kết​</a:t>
                      </a:r>
                      <a:endParaRPr/>
                    </a:p>
                    <a:p>
                      <a:pPr indent="0" lvl="0" marL="0" marR="0" rtl="0" algn="l">
                        <a:lnSpc>
                          <a:spcPct val="100000"/>
                        </a:lnSpc>
                        <a:spcBef>
                          <a:spcPts val="0"/>
                        </a:spcBef>
                        <a:spcAft>
                          <a:spcPts val="0"/>
                        </a:spcAft>
                        <a:buNone/>
                      </a:pPr>
                      <a:r>
                        <a:rPr b="0" lang="en-US" sz="2800" u="none" cap="none" strike="noStrike">
                          <a:solidFill>
                            <a:srgbClr val="000000"/>
                          </a:solidFill>
                        </a:rPr>
                        <a:t>Bệnh viêm loét dạ dày​</a:t>
                      </a:r>
                      <a:endParaRPr/>
                    </a:p>
                    <a:p>
                      <a:pPr indent="0" lvl="0" marL="0" marR="0" rtl="0" algn="l">
                        <a:lnSpc>
                          <a:spcPct val="100000"/>
                        </a:lnSpc>
                        <a:spcBef>
                          <a:spcPts val="0"/>
                        </a:spcBef>
                        <a:spcAft>
                          <a:spcPts val="0"/>
                        </a:spcAft>
                        <a:buNone/>
                      </a:pPr>
                      <a:r>
                        <a:rPr b="0" lang="en-US" sz="2800" u="none" cap="none" strike="noStrike">
                          <a:solidFill>
                            <a:srgbClr val="000000"/>
                          </a:solidFill>
                        </a:rPr>
                        <a:t>Bệnh gan nhẹ​</a:t>
                      </a:r>
                      <a:endParaRPr/>
                    </a:p>
                    <a:p>
                      <a:pPr indent="0" lvl="0" marL="0" marR="0" rtl="0" algn="l">
                        <a:lnSpc>
                          <a:spcPct val="100000"/>
                        </a:lnSpc>
                        <a:spcBef>
                          <a:spcPts val="0"/>
                        </a:spcBef>
                        <a:spcAft>
                          <a:spcPts val="0"/>
                        </a:spcAft>
                        <a:buNone/>
                      </a:pPr>
                      <a:r>
                        <a:rPr b="0" lang="en-US" sz="2800" u="none" cap="none" strike="noStrike">
                          <a:solidFill>
                            <a:srgbClr val="000000"/>
                          </a:solidFill>
                        </a:rPr>
                        <a:t>Đái tháo đường không biến chứng​</a:t>
                      </a:r>
                      <a:endParaRPr b="0" i="0" sz="2800" u="none" cap="none" strike="noStrike">
                        <a:solidFill>
                          <a:srgbClr val="000000"/>
                        </a:solidFill>
                      </a:endParaRPr>
                    </a:p>
                  </a:txBody>
                  <a:tcPr marT="33950" marB="33950" marR="67900" marL="67900"/>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1​</a:t>
                      </a:r>
                      <a:endParaRPr b="0" i="0" sz="2800" u="none" cap="none" strike="noStrike">
                        <a:solidFill>
                          <a:srgbClr val="000000"/>
                        </a:solidFill>
                      </a:endParaRPr>
                    </a:p>
                  </a:txBody>
                  <a:tcPr marT="33950" marB="33950" marR="67900" marL="67900"/>
                </a:tc>
              </a:tr>
              <a:tr h="1409025">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Liệt nửa người​</a:t>
                      </a:r>
                      <a:endParaRPr/>
                    </a:p>
                    <a:p>
                      <a:pPr indent="0" lvl="0" marL="0" marR="0" rtl="0" algn="l">
                        <a:lnSpc>
                          <a:spcPct val="100000"/>
                        </a:lnSpc>
                        <a:spcBef>
                          <a:spcPts val="0"/>
                        </a:spcBef>
                        <a:spcAft>
                          <a:spcPts val="0"/>
                        </a:spcAft>
                        <a:buNone/>
                      </a:pPr>
                      <a:r>
                        <a:rPr b="0" lang="en-US" sz="2800" u="none" cap="none" strike="noStrike">
                          <a:solidFill>
                            <a:srgbClr val="000000"/>
                          </a:solidFill>
                        </a:rPr>
                        <a:t>Bệnh thận mãn vừa hoặc nặng​</a:t>
                      </a:r>
                      <a:endParaRPr/>
                    </a:p>
                    <a:p>
                      <a:pPr indent="0" lvl="0" marL="0" marR="0" rtl="0" algn="l">
                        <a:lnSpc>
                          <a:spcPct val="100000"/>
                        </a:lnSpc>
                        <a:spcBef>
                          <a:spcPts val="0"/>
                        </a:spcBef>
                        <a:spcAft>
                          <a:spcPts val="0"/>
                        </a:spcAft>
                        <a:buNone/>
                      </a:pPr>
                      <a:r>
                        <a:rPr b="0" lang="en-US" sz="2800" u="none" cap="none" strike="noStrike">
                          <a:solidFill>
                            <a:srgbClr val="000000"/>
                          </a:solidFill>
                        </a:rPr>
                        <a:t>Đái tháo đường tổn thương tạng​</a:t>
                      </a:r>
                      <a:endParaRPr/>
                    </a:p>
                    <a:p>
                      <a:pPr indent="0" lvl="0" marL="0" marR="0" rtl="0" algn="l">
                        <a:lnSpc>
                          <a:spcPct val="100000"/>
                        </a:lnSpc>
                        <a:spcBef>
                          <a:spcPts val="0"/>
                        </a:spcBef>
                        <a:spcAft>
                          <a:spcPts val="0"/>
                        </a:spcAft>
                        <a:buNone/>
                      </a:pPr>
                      <a:r>
                        <a:rPr b="0" lang="en-US" sz="2800" u="none" cap="none" strike="noStrike">
                          <a:solidFill>
                            <a:srgbClr val="000000"/>
                          </a:solidFill>
                        </a:rPr>
                        <a:t>Bất kỳ khối u đặc ​</a:t>
                      </a:r>
                      <a:endParaRPr/>
                    </a:p>
                    <a:p>
                      <a:pPr indent="0" lvl="0" marL="0" marR="0" rtl="0" algn="l">
                        <a:lnSpc>
                          <a:spcPct val="100000"/>
                        </a:lnSpc>
                        <a:spcBef>
                          <a:spcPts val="0"/>
                        </a:spcBef>
                        <a:spcAft>
                          <a:spcPts val="0"/>
                        </a:spcAft>
                        <a:buNone/>
                      </a:pPr>
                      <a:r>
                        <a:rPr b="0" lang="en-US" sz="2800" u="none" cap="none" strike="noStrike">
                          <a:solidFill>
                            <a:srgbClr val="000000"/>
                          </a:solidFill>
                        </a:rPr>
                        <a:t>Bạch cầu cấp ​</a:t>
                      </a:r>
                      <a:endParaRPr/>
                    </a:p>
                    <a:p>
                      <a:pPr indent="0" lvl="0" marL="0" marR="0" rtl="0" algn="l">
                        <a:lnSpc>
                          <a:spcPct val="100000"/>
                        </a:lnSpc>
                        <a:spcBef>
                          <a:spcPts val="0"/>
                        </a:spcBef>
                        <a:spcAft>
                          <a:spcPts val="0"/>
                        </a:spcAft>
                        <a:buNone/>
                      </a:pPr>
                      <a:r>
                        <a:rPr b="0" lang="en-US" sz="2800" u="none" cap="none" strike="noStrike">
                          <a:solidFill>
                            <a:srgbClr val="000000"/>
                          </a:solidFill>
                        </a:rPr>
                        <a:t>U lympho ác tính ​</a:t>
                      </a:r>
                      <a:endParaRPr b="0" i="0" sz="2800" u="none" cap="none" strike="noStrike">
                        <a:solidFill>
                          <a:srgbClr val="000000"/>
                        </a:solidFill>
                      </a:endParaRPr>
                    </a:p>
                  </a:txBody>
                  <a:tcPr marT="33950" marB="33950" marR="67900" marL="67900"/>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2​</a:t>
                      </a:r>
                      <a:endParaRPr b="0" i="0" sz="2800" u="none" cap="none" strike="noStrike">
                        <a:solidFill>
                          <a:srgbClr val="000000"/>
                        </a:solidFill>
                      </a:endParaRPr>
                    </a:p>
                  </a:txBody>
                  <a:tcPr marT="33950" marB="33950" marR="67900" marL="67900"/>
                </a:tc>
              </a:tr>
              <a:tr h="406000">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Bệnh gan vừa hoặc nặng​</a:t>
                      </a:r>
                      <a:endParaRPr b="0" i="0" sz="2800" u="none" cap="none" strike="noStrike">
                        <a:solidFill>
                          <a:srgbClr val="000000"/>
                        </a:solidFill>
                      </a:endParaRPr>
                    </a:p>
                  </a:txBody>
                  <a:tcPr marT="33950" marB="33950" marR="67900" marL="67900"/>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3​</a:t>
                      </a:r>
                      <a:endParaRPr b="0" i="0" sz="2800" u="none" cap="none" strike="noStrike">
                        <a:solidFill>
                          <a:srgbClr val="000000"/>
                        </a:solidFill>
                      </a:endParaRPr>
                    </a:p>
                  </a:txBody>
                  <a:tcPr marT="33950" marB="33950" marR="67900" marL="67900"/>
                </a:tc>
              </a:tr>
              <a:tr h="406000">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Khối u di căn​</a:t>
                      </a:r>
                      <a:endParaRPr/>
                    </a:p>
                    <a:p>
                      <a:pPr indent="0" lvl="0" marL="0" marR="0" rtl="0" algn="l">
                        <a:lnSpc>
                          <a:spcPct val="100000"/>
                        </a:lnSpc>
                        <a:spcBef>
                          <a:spcPts val="0"/>
                        </a:spcBef>
                        <a:spcAft>
                          <a:spcPts val="0"/>
                        </a:spcAft>
                        <a:buNone/>
                      </a:pPr>
                      <a:r>
                        <a:rPr b="0" lang="en-US" sz="2800" u="none" cap="none" strike="noStrike">
                          <a:solidFill>
                            <a:srgbClr val="000000"/>
                          </a:solidFill>
                        </a:rPr>
                        <a:t>AIDs​</a:t>
                      </a:r>
                      <a:endParaRPr b="0" i="0" sz="2800" u="none" cap="none" strike="noStrike">
                        <a:solidFill>
                          <a:srgbClr val="000000"/>
                        </a:solidFill>
                      </a:endParaRPr>
                    </a:p>
                  </a:txBody>
                  <a:tcPr marT="33950" marB="33950" marR="67900" marL="67900"/>
                </a:tc>
                <a:tc>
                  <a:txBody>
                    <a:bodyPr/>
                    <a:lstStyle/>
                    <a:p>
                      <a:pPr indent="0" lvl="0" marL="0" marR="0" rtl="0" algn="l">
                        <a:lnSpc>
                          <a:spcPct val="100000"/>
                        </a:lnSpc>
                        <a:spcBef>
                          <a:spcPts val="0"/>
                        </a:spcBef>
                        <a:spcAft>
                          <a:spcPts val="0"/>
                        </a:spcAft>
                        <a:buNone/>
                      </a:pPr>
                      <a:r>
                        <a:rPr b="0" lang="en-US" sz="2800" u="none" cap="none" strike="noStrike">
                          <a:solidFill>
                            <a:srgbClr val="000000"/>
                          </a:solidFill>
                        </a:rPr>
                        <a:t>6​</a:t>
                      </a:r>
                      <a:endParaRPr b="0" i="0" sz="2800" u="none" cap="none" strike="noStrike">
                        <a:solidFill>
                          <a:srgbClr val="000000"/>
                        </a:solidFill>
                      </a:endParaRPr>
                    </a:p>
                  </a:txBody>
                  <a:tcPr marT="33950" marB="33950" marR="67900" marL="67900"/>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descr="Gallstones Vectors &amp; Illustrations for Free Download | Freepik" id="591" name="Google Shape;591;p76"/>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592" name="Google Shape;592;p76"/>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593" name="Google Shape;593;p76"/>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594" name="Google Shape;594;p76"/>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595" name="Google Shape;595;p76"/>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6" name="Google Shape;596;p76"/>
          <p:cNvSpPr txBox="1"/>
          <p:nvPr/>
        </p:nvSpPr>
        <p:spPr>
          <a:xfrm>
            <a:off x="8908026" y="9955352"/>
            <a:ext cx="937997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flowchart for the management of acute cholecystitis</a:t>
            </a: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pic>
        <p:nvPicPr>
          <p:cNvPr id="597" name="Google Shape;597;p76"/>
          <p:cNvPicPr preferRelativeResize="0"/>
          <p:nvPr/>
        </p:nvPicPr>
        <p:blipFill rotWithShape="1">
          <a:blip r:embed="rId5">
            <a:alphaModFix/>
          </a:blip>
          <a:srcRect b="0" l="0" r="0" t="0"/>
          <a:stretch/>
        </p:blipFill>
        <p:spPr>
          <a:xfrm>
            <a:off x="3860799" y="2261624"/>
            <a:ext cx="11865003" cy="3262876"/>
          </a:xfrm>
          <a:prstGeom prst="rect">
            <a:avLst/>
          </a:prstGeom>
          <a:noFill/>
          <a:ln>
            <a:noFill/>
          </a:ln>
        </p:spPr>
      </p:pic>
      <p:sp>
        <p:nvSpPr>
          <p:cNvPr id="598" name="Google Shape;598;p76"/>
          <p:cNvSpPr txBox="1"/>
          <p:nvPr/>
        </p:nvSpPr>
        <p:spPr>
          <a:xfrm>
            <a:off x="4457700" y="5724090"/>
            <a:ext cx="9372600" cy="2246769"/>
          </a:xfrm>
          <a:prstGeom prst="rect">
            <a:avLst/>
          </a:prstGeom>
          <a:blipFill rotWithShape="1">
            <a:blip r:embed="rId6">
              <a:alphaModFix/>
            </a:blip>
            <a:stretch>
              <a:fillRect b="-6741" l="0" r="0" t="-280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descr="Gallstones Vectors &amp; Illustrations for Free Download | Freepik" id="603" name="Google Shape;603;p77"/>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04" name="Google Shape;604;p77"/>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05" name="Google Shape;605;p77"/>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606" name="Google Shape;606;p77"/>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07" name="Google Shape;607;p77"/>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8" name="Google Shape;608;p77"/>
          <p:cNvSpPr txBox="1"/>
          <p:nvPr/>
        </p:nvSpPr>
        <p:spPr>
          <a:xfrm>
            <a:off x="8908026" y="9955352"/>
            <a:ext cx="937997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flowchart for the management of acute cholecystitis</a:t>
            </a: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pic>
        <p:nvPicPr>
          <p:cNvPr id="609" name="Google Shape;609;p77"/>
          <p:cNvPicPr preferRelativeResize="0"/>
          <p:nvPr/>
        </p:nvPicPr>
        <p:blipFill rotWithShape="1">
          <a:blip r:embed="rId5">
            <a:alphaModFix/>
          </a:blip>
          <a:srcRect b="0" l="0" r="0" t="0"/>
          <a:stretch/>
        </p:blipFill>
        <p:spPr>
          <a:xfrm>
            <a:off x="2685901" y="2456327"/>
            <a:ext cx="12916198" cy="4553055"/>
          </a:xfrm>
          <a:prstGeom prst="rect">
            <a:avLst/>
          </a:prstGeom>
          <a:noFill/>
          <a:ln>
            <a:noFill/>
          </a:ln>
        </p:spPr>
      </p:pic>
      <p:sp>
        <p:nvSpPr>
          <p:cNvPr id="610" name="Google Shape;610;p77"/>
          <p:cNvSpPr txBox="1"/>
          <p:nvPr/>
        </p:nvSpPr>
        <p:spPr>
          <a:xfrm>
            <a:off x="1187451" y="7295951"/>
            <a:ext cx="7956549" cy="1815882"/>
          </a:xfrm>
          <a:prstGeom prst="rect">
            <a:avLst/>
          </a:prstGeom>
          <a:blipFill rotWithShape="1">
            <a:blip r:embed="rId6">
              <a:alphaModFix/>
            </a:blip>
            <a:stretch>
              <a:fillRect b="-8332" l="0" r="-796" t="-34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11" name="Google Shape;611;p77"/>
          <p:cNvSpPr txBox="1"/>
          <p:nvPr/>
        </p:nvSpPr>
        <p:spPr>
          <a:xfrm>
            <a:off x="8802778" y="7084564"/>
            <a:ext cx="9372600" cy="2246769"/>
          </a:xfrm>
          <a:prstGeom prst="rect">
            <a:avLst/>
          </a:prstGeom>
          <a:blipFill rotWithShape="1">
            <a:blip r:embed="rId7">
              <a:alphaModFix/>
            </a:blip>
            <a:stretch>
              <a:fillRect b="-6741" l="0" r="0" t="-280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descr="Gallstones Vectors &amp; Illustrations for Free Download | Freepik" id="616" name="Google Shape;616;p78"/>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17" name="Google Shape;617;p78"/>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18" name="Google Shape;618;p78"/>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619" name="Google Shape;619;p78"/>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20" name="Google Shape;620;p78"/>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1" name="Google Shape;621;p78"/>
          <p:cNvSpPr txBox="1"/>
          <p:nvPr/>
        </p:nvSpPr>
        <p:spPr>
          <a:xfrm>
            <a:off x="8908026" y="9955352"/>
            <a:ext cx="937997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flowchart for the management of acute cholecystitis</a:t>
            </a:r>
            <a:r>
              <a:rPr b="0" i="0" lang="en-US" sz="1600" u="none" cap="none" strike="noStrike">
                <a:solidFill>
                  <a:srgbClr val="000000"/>
                </a:solidFill>
                <a:latin typeface="Arial"/>
                <a:ea typeface="Arial"/>
                <a:cs typeface="Arial"/>
                <a:sym typeface="Arial"/>
              </a:rPr>
              <a:t>​</a:t>
            </a:r>
            <a:endParaRPr b="0" i="1" sz="1600" u="none" cap="none" strike="noStrike">
              <a:solidFill>
                <a:srgbClr val="000000"/>
              </a:solidFill>
              <a:latin typeface="Arial"/>
              <a:ea typeface="Arial"/>
              <a:cs typeface="Arial"/>
              <a:sym typeface="Arial"/>
            </a:endParaRPr>
          </a:p>
        </p:txBody>
      </p:sp>
      <p:pic>
        <p:nvPicPr>
          <p:cNvPr id="622" name="Google Shape;622;p78"/>
          <p:cNvPicPr preferRelativeResize="0"/>
          <p:nvPr/>
        </p:nvPicPr>
        <p:blipFill rotWithShape="1">
          <a:blip r:embed="rId5">
            <a:alphaModFix/>
          </a:blip>
          <a:srcRect b="0" l="0" r="0" t="0"/>
          <a:stretch/>
        </p:blipFill>
        <p:spPr>
          <a:xfrm>
            <a:off x="2231338" y="2225725"/>
            <a:ext cx="13825323" cy="5194722"/>
          </a:xfrm>
          <a:prstGeom prst="rect">
            <a:avLst/>
          </a:prstGeom>
          <a:noFill/>
          <a:ln>
            <a:noFill/>
          </a:ln>
        </p:spPr>
      </p:pic>
      <p:sp>
        <p:nvSpPr>
          <p:cNvPr id="623" name="Google Shape;623;p78"/>
          <p:cNvSpPr txBox="1"/>
          <p:nvPr/>
        </p:nvSpPr>
        <p:spPr>
          <a:xfrm>
            <a:off x="1065957" y="7420447"/>
            <a:ext cx="16156086" cy="2677656"/>
          </a:xfrm>
          <a:prstGeom prst="rect">
            <a:avLst/>
          </a:prstGeom>
          <a:blipFill rotWithShape="1">
            <a:blip r:embed="rId6">
              <a:alphaModFix/>
            </a:blip>
            <a:stretch>
              <a:fillRect b="0" l="0" r="0" t="-235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descr="Gallstones Vectors &amp; Illustrations for Free Download | Freepik" id="628" name="Google Shape;628;p79"/>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29" name="Google Shape;629;p79"/>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30" name="Google Shape;630;p79"/>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631" name="Google Shape;631;p79"/>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32" name="Google Shape;632;p79"/>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3" name="Google Shape;633;p79"/>
          <p:cNvSpPr txBox="1"/>
          <p:nvPr/>
        </p:nvSpPr>
        <p:spPr>
          <a:xfrm>
            <a:off x="7870371" y="9955351"/>
            <a:ext cx="10417629"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2000" u="none" cap="none" strike="noStrike">
                <a:solidFill>
                  <a:srgbClr val="000000"/>
                </a:solidFill>
                <a:latin typeface="Tahoma"/>
                <a:ea typeface="Tahoma"/>
                <a:cs typeface="Tahoma"/>
                <a:sym typeface="Tahoma"/>
              </a:rPr>
              <a:t>Tokyo Guidelines 2018: antimicrobial therapy for acute cholangitis and cholecystitis</a:t>
            </a:r>
            <a:r>
              <a:rPr b="0" i="0" lang="en-US" sz="2000" u="none" cap="none" strike="noStrike">
                <a:solidFill>
                  <a:srgbClr val="000000"/>
                </a:solidFill>
                <a:latin typeface="Tahoma"/>
                <a:ea typeface="Tahoma"/>
                <a:cs typeface="Tahoma"/>
                <a:sym typeface="Tahoma"/>
              </a:rPr>
              <a:t>​</a:t>
            </a:r>
            <a:endParaRPr b="0" i="1" sz="1600" u="none" cap="none" strike="noStrike">
              <a:solidFill>
                <a:srgbClr val="000000"/>
              </a:solidFill>
              <a:latin typeface="Arial"/>
              <a:ea typeface="Arial"/>
              <a:cs typeface="Arial"/>
              <a:sym typeface="Arial"/>
            </a:endParaRPr>
          </a:p>
        </p:txBody>
      </p:sp>
      <p:sp>
        <p:nvSpPr>
          <p:cNvPr id="634" name="Google Shape;634;p79"/>
          <p:cNvSpPr txBox="1"/>
          <p:nvPr/>
        </p:nvSpPr>
        <p:spPr>
          <a:xfrm>
            <a:off x="2019292" y="4881890"/>
            <a:ext cx="39841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00" u="none" cap="none" strike="noStrike">
                <a:solidFill>
                  <a:srgbClr val="000000"/>
                </a:solidFill>
                <a:latin typeface="Arial"/>
                <a:ea typeface="Arial"/>
                <a:cs typeface="Arial"/>
                <a:sym typeface="Arial"/>
              </a:rPr>
              <a:t>Tác nhân vi khuẩn</a:t>
            </a:r>
            <a:endParaRPr/>
          </a:p>
        </p:txBody>
      </p:sp>
      <p:pic>
        <p:nvPicPr>
          <p:cNvPr descr="Table&#10;&#10;Description automatically generated" id="635" name="Google Shape;635;p79"/>
          <p:cNvPicPr preferRelativeResize="0"/>
          <p:nvPr/>
        </p:nvPicPr>
        <p:blipFill rotWithShape="1">
          <a:blip r:embed="rId5">
            <a:alphaModFix/>
          </a:blip>
          <a:srcRect b="0" l="0" r="0" t="0"/>
          <a:stretch/>
        </p:blipFill>
        <p:spPr>
          <a:xfrm>
            <a:off x="6570121" y="2035220"/>
            <a:ext cx="7799022" cy="79585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44"/>
          <p:cNvPicPr preferRelativeResize="0"/>
          <p:nvPr/>
        </p:nvPicPr>
        <p:blipFill rotWithShape="1">
          <a:blip r:embed="rId3">
            <a:alphaModFix/>
          </a:blip>
          <a:srcRect b="0" l="0" r="0" t="0"/>
          <a:stretch/>
        </p:blipFill>
        <p:spPr>
          <a:xfrm rot="-7215753">
            <a:off x="16742417" y="1701653"/>
            <a:ext cx="3616381" cy="3142964"/>
          </a:xfrm>
          <a:prstGeom prst="rect">
            <a:avLst/>
          </a:prstGeom>
          <a:noFill/>
          <a:ln>
            <a:noFill/>
          </a:ln>
        </p:spPr>
      </p:pic>
      <p:sp>
        <p:nvSpPr>
          <p:cNvPr id="172" name="Google Shape;172;p44"/>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Giải phẫu</a:t>
            </a:r>
            <a:endParaRPr b="0" i="0" sz="1400" u="none" cap="none" strike="noStrike">
              <a:solidFill>
                <a:srgbClr val="000000"/>
              </a:solidFill>
              <a:latin typeface="Arial"/>
              <a:ea typeface="Arial"/>
              <a:cs typeface="Arial"/>
              <a:sym typeface="Arial"/>
            </a:endParaRPr>
          </a:p>
        </p:txBody>
      </p:sp>
      <p:pic>
        <p:nvPicPr>
          <p:cNvPr id="173" name="Google Shape;173;p44"/>
          <p:cNvPicPr preferRelativeResize="0"/>
          <p:nvPr/>
        </p:nvPicPr>
        <p:blipFill rotWithShape="1">
          <a:blip r:embed="rId4">
            <a:alphaModFix/>
          </a:blip>
          <a:srcRect b="0" l="0" r="0" t="0"/>
          <a:stretch/>
        </p:blipFill>
        <p:spPr>
          <a:xfrm>
            <a:off x="647772" y="8199980"/>
            <a:ext cx="1421476" cy="4114800"/>
          </a:xfrm>
          <a:prstGeom prst="rect">
            <a:avLst/>
          </a:prstGeom>
          <a:noFill/>
          <a:ln>
            <a:noFill/>
          </a:ln>
        </p:spPr>
      </p:pic>
      <p:pic>
        <p:nvPicPr>
          <p:cNvPr descr="Diagram&#10;&#10;Description automatically generated" id="174" name="Google Shape;174;p44"/>
          <p:cNvPicPr preferRelativeResize="0"/>
          <p:nvPr/>
        </p:nvPicPr>
        <p:blipFill rotWithShape="1">
          <a:blip r:embed="rId5">
            <a:alphaModFix/>
          </a:blip>
          <a:srcRect b="0" l="0" r="0" t="0"/>
          <a:stretch/>
        </p:blipFill>
        <p:spPr>
          <a:xfrm>
            <a:off x="2069248" y="2097164"/>
            <a:ext cx="13875455" cy="7059440"/>
          </a:xfrm>
          <a:prstGeom prst="rect">
            <a:avLst/>
          </a:prstGeom>
          <a:noFill/>
          <a:ln>
            <a:noFill/>
          </a:ln>
        </p:spPr>
      </p:pic>
      <p:pic>
        <p:nvPicPr>
          <p:cNvPr descr="Gallstones Vectors &amp; Illustrations for Free Download | Freepik" id="175" name="Google Shape;175;p44"/>
          <p:cNvPicPr preferRelativeResize="0"/>
          <p:nvPr/>
        </p:nvPicPr>
        <p:blipFill rotWithShape="1">
          <a:blip r:embed="rId6">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176" name="Google Shape;176;p44"/>
          <p:cNvPicPr preferRelativeResize="0"/>
          <p:nvPr/>
        </p:nvPicPr>
        <p:blipFill rotWithShape="1">
          <a:blip r:embed="rId6">
            <a:alphaModFix/>
          </a:blip>
          <a:srcRect b="-775" l="534" r="50313" t="776"/>
          <a:stretch/>
        </p:blipFill>
        <p:spPr>
          <a:xfrm>
            <a:off x="0" y="0"/>
            <a:ext cx="1701209" cy="20352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descr="Gallstones Vectors &amp; Illustrations for Free Download | Freepik" id="640" name="Google Shape;640;p80"/>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41" name="Google Shape;641;p80"/>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42" name="Google Shape;642;p80"/>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643" name="Google Shape;643;p80"/>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44" name="Google Shape;644;p80"/>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A picture containing chart&#10;&#10;Description automatically generated" id="645" name="Google Shape;645;p80"/>
          <p:cNvPicPr preferRelativeResize="0"/>
          <p:nvPr/>
        </p:nvPicPr>
        <p:blipFill rotWithShape="1">
          <a:blip r:embed="rId5">
            <a:alphaModFix/>
          </a:blip>
          <a:srcRect b="0" l="0" r="0" t="0"/>
          <a:stretch/>
        </p:blipFill>
        <p:spPr>
          <a:xfrm rot="5400000">
            <a:off x="5147352" y="-996611"/>
            <a:ext cx="8565036" cy="14139108"/>
          </a:xfrm>
          <a:prstGeom prst="rect">
            <a:avLst/>
          </a:prstGeom>
          <a:noFill/>
          <a:ln>
            <a:noFill/>
          </a:ln>
        </p:spPr>
      </p:pic>
      <p:sp>
        <p:nvSpPr>
          <p:cNvPr id="646" name="Google Shape;646;p80"/>
          <p:cNvSpPr txBox="1"/>
          <p:nvPr/>
        </p:nvSpPr>
        <p:spPr>
          <a:xfrm>
            <a:off x="7870371" y="9955351"/>
            <a:ext cx="10417629"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2000" u="none" cap="none" strike="noStrike">
                <a:solidFill>
                  <a:srgbClr val="000000"/>
                </a:solidFill>
                <a:latin typeface="Tahoma"/>
                <a:ea typeface="Tahoma"/>
                <a:cs typeface="Tahoma"/>
                <a:sym typeface="Tahoma"/>
              </a:rPr>
              <a:t>Tokyo Guidelines 2018: antimicrobial therapy for acute cholangitis and cholecystitis</a:t>
            </a:r>
            <a:r>
              <a:rPr b="0" i="0" lang="en-US" sz="2000" u="none" cap="none" strike="noStrike">
                <a:solidFill>
                  <a:srgbClr val="000000"/>
                </a:solidFill>
                <a:latin typeface="Tahoma"/>
                <a:ea typeface="Tahoma"/>
                <a:cs typeface="Tahoma"/>
                <a:sym typeface="Tahoma"/>
              </a:rPr>
              <a:t>​</a:t>
            </a:r>
            <a:endParaRPr b="0" i="1" sz="1600" u="none" cap="none" strike="noStrike">
              <a:solidFill>
                <a:srgbClr val="000000"/>
              </a:solidFill>
              <a:latin typeface="Arial"/>
              <a:ea typeface="Arial"/>
              <a:cs typeface="Arial"/>
              <a:sym typeface="Arial"/>
            </a:endParaRPr>
          </a:p>
        </p:txBody>
      </p:sp>
      <p:sp>
        <p:nvSpPr>
          <p:cNvPr id="647" name="Google Shape;647;p80"/>
          <p:cNvSpPr txBox="1"/>
          <p:nvPr/>
        </p:nvSpPr>
        <p:spPr>
          <a:xfrm>
            <a:off x="197718" y="4881890"/>
            <a:ext cx="39841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00" u="none" cap="none" strike="noStrike">
                <a:solidFill>
                  <a:srgbClr val="000000"/>
                </a:solidFill>
                <a:latin typeface="Arial"/>
                <a:ea typeface="Arial"/>
                <a:cs typeface="Arial"/>
                <a:sym typeface="Arial"/>
              </a:rPr>
              <a:t>Kháng sinh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descr="Gallstones Vectors &amp; Illustrations for Free Download | Freepik" id="652" name="Google Shape;652;p81"/>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53" name="Google Shape;653;p81"/>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54" name="Google Shape;654;p81"/>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655" name="Google Shape;655;p81"/>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56" name="Google Shape;656;p81"/>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7" name="Google Shape;657;p81"/>
          <p:cNvSpPr txBox="1"/>
          <p:nvPr/>
        </p:nvSpPr>
        <p:spPr>
          <a:xfrm>
            <a:off x="7870371" y="9955351"/>
            <a:ext cx="10417629"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2000" u="none" cap="none" strike="noStrike">
                <a:solidFill>
                  <a:srgbClr val="000000"/>
                </a:solidFill>
                <a:latin typeface="Tahoma"/>
                <a:ea typeface="Tahoma"/>
                <a:cs typeface="Tahoma"/>
                <a:sym typeface="Tahoma"/>
              </a:rPr>
              <a:t>Tokyo Guidelines 2018: antimicrobial therapy for acute cholangitis and cholecystitis</a:t>
            </a:r>
            <a:r>
              <a:rPr b="0" i="0" lang="en-US" sz="2000" u="none" cap="none" strike="noStrike">
                <a:solidFill>
                  <a:srgbClr val="000000"/>
                </a:solidFill>
                <a:latin typeface="Tahoma"/>
                <a:ea typeface="Tahoma"/>
                <a:cs typeface="Tahoma"/>
                <a:sym typeface="Tahoma"/>
              </a:rPr>
              <a:t>​</a:t>
            </a:r>
            <a:endParaRPr b="0" i="1" sz="1600" u="none" cap="none" strike="noStrike">
              <a:solidFill>
                <a:srgbClr val="000000"/>
              </a:solidFill>
              <a:latin typeface="Arial"/>
              <a:ea typeface="Arial"/>
              <a:cs typeface="Arial"/>
              <a:sym typeface="Arial"/>
            </a:endParaRPr>
          </a:p>
        </p:txBody>
      </p:sp>
      <p:sp>
        <p:nvSpPr>
          <p:cNvPr id="658" name="Google Shape;658;p81"/>
          <p:cNvSpPr txBox="1"/>
          <p:nvPr/>
        </p:nvSpPr>
        <p:spPr>
          <a:xfrm>
            <a:off x="7609114" y="2103204"/>
            <a:ext cx="3984172"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2800" u="none" cap="none" strike="noStrike">
                <a:solidFill>
                  <a:srgbClr val="000000"/>
                </a:solidFill>
                <a:latin typeface="Arial"/>
                <a:ea typeface="Arial"/>
                <a:cs typeface="Arial"/>
                <a:sym typeface="Arial"/>
              </a:rPr>
              <a:t>Kháng sinh</a:t>
            </a:r>
            <a:endParaRPr/>
          </a:p>
        </p:txBody>
      </p:sp>
      <p:pic>
        <p:nvPicPr>
          <p:cNvPr descr="Text&#10;&#10;Description automatically generated" id="659" name="Google Shape;659;p81"/>
          <p:cNvPicPr preferRelativeResize="0"/>
          <p:nvPr/>
        </p:nvPicPr>
        <p:blipFill rotWithShape="1">
          <a:blip r:embed="rId5">
            <a:alphaModFix/>
          </a:blip>
          <a:srcRect b="0" l="0" r="0" t="0"/>
          <a:stretch/>
        </p:blipFill>
        <p:spPr>
          <a:xfrm>
            <a:off x="2448660" y="3031643"/>
            <a:ext cx="7850755" cy="5286438"/>
          </a:xfrm>
          <a:prstGeom prst="rect">
            <a:avLst/>
          </a:prstGeom>
          <a:noFill/>
          <a:ln>
            <a:noFill/>
          </a:ln>
        </p:spPr>
      </p:pic>
      <p:pic>
        <p:nvPicPr>
          <p:cNvPr descr="A picture containing text&#10;&#10;Description automatically generated" id="660" name="Google Shape;660;p81"/>
          <p:cNvPicPr preferRelativeResize="0"/>
          <p:nvPr/>
        </p:nvPicPr>
        <p:blipFill rotWithShape="1">
          <a:blip r:embed="rId6">
            <a:alphaModFix/>
          </a:blip>
          <a:srcRect b="0" l="0" r="0" t="0"/>
          <a:stretch/>
        </p:blipFill>
        <p:spPr>
          <a:xfrm>
            <a:off x="10463657" y="3608421"/>
            <a:ext cx="7689663" cy="402228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descr="Gallstones Vectors &amp; Illustrations for Free Download | Freepik" id="665" name="Google Shape;665;p82"/>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66" name="Google Shape;666;p82"/>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67" name="Google Shape;667;p82"/>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668" name="Google Shape;668;p82"/>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69" name="Google Shape;669;p82"/>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0" name="Google Shape;670;p82"/>
          <p:cNvSpPr txBox="1"/>
          <p:nvPr/>
        </p:nvSpPr>
        <p:spPr>
          <a:xfrm>
            <a:off x="7870371" y="9955351"/>
            <a:ext cx="10417629"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2000" u="none" cap="none" strike="noStrike">
                <a:solidFill>
                  <a:srgbClr val="000000"/>
                </a:solidFill>
                <a:latin typeface="Tahoma"/>
                <a:ea typeface="Tahoma"/>
                <a:cs typeface="Tahoma"/>
                <a:sym typeface="Tahoma"/>
              </a:rPr>
              <a:t>Tokyo Guidelines 2018: antimicrobial therapy for acute cholangitis and cholecystitis</a:t>
            </a:r>
            <a:r>
              <a:rPr b="0" i="0" lang="en-US" sz="2000" u="none" cap="none" strike="noStrike">
                <a:solidFill>
                  <a:srgbClr val="000000"/>
                </a:solidFill>
                <a:latin typeface="Tahoma"/>
                <a:ea typeface="Tahoma"/>
                <a:cs typeface="Tahoma"/>
                <a:sym typeface="Tahoma"/>
              </a:rPr>
              <a:t>​</a:t>
            </a:r>
            <a:endParaRPr b="0" i="1" sz="1600" u="none" cap="none" strike="noStrike">
              <a:solidFill>
                <a:srgbClr val="000000"/>
              </a:solidFill>
              <a:latin typeface="Arial"/>
              <a:ea typeface="Arial"/>
              <a:cs typeface="Arial"/>
              <a:sym typeface="Arial"/>
            </a:endParaRPr>
          </a:p>
        </p:txBody>
      </p:sp>
      <p:sp>
        <p:nvSpPr>
          <p:cNvPr id="671" name="Google Shape;671;p82"/>
          <p:cNvSpPr txBox="1"/>
          <p:nvPr/>
        </p:nvSpPr>
        <p:spPr>
          <a:xfrm>
            <a:off x="197718" y="4881890"/>
            <a:ext cx="39841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00" u="none" cap="none" strike="noStrike">
                <a:solidFill>
                  <a:srgbClr val="000000"/>
                </a:solidFill>
                <a:latin typeface="Arial"/>
                <a:ea typeface="Arial"/>
                <a:cs typeface="Arial"/>
                <a:sym typeface="Arial"/>
              </a:rPr>
              <a:t>Kháng sinh</a:t>
            </a:r>
            <a:endParaRPr/>
          </a:p>
        </p:txBody>
      </p:sp>
      <p:graphicFrame>
        <p:nvGraphicFramePr>
          <p:cNvPr id="672" name="Google Shape;672;p82"/>
          <p:cNvGraphicFramePr/>
          <p:nvPr/>
        </p:nvGraphicFramePr>
        <p:xfrm>
          <a:off x="2309589" y="1855834"/>
          <a:ext cx="3000000" cy="3000000"/>
        </p:xfrm>
        <a:graphic>
          <a:graphicData uri="http://schemas.openxmlformats.org/drawingml/2006/table">
            <a:tbl>
              <a:tblPr bandRow="1" firstRow="1">
                <a:noFill/>
                <a:tableStyleId>{2F7450F6-DC6D-4A48-9090-A386C6C4E5C2}</a:tableStyleId>
              </a:tblPr>
              <a:tblGrid>
                <a:gridCol w="2850250"/>
                <a:gridCol w="4800600"/>
                <a:gridCol w="4367000"/>
                <a:gridCol w="3847950"/>
              </a:tblGrid>
              <a:tr h="608475">
                <a:tc>
                  <a:txBody>
                    <a:bodyPr/>
                    <a:lstStyle/>
                    <a:p>
                      <a:pPr indent="0" lvl="0" marL="0" marR="0" rtl="0" algn="l">
                        <a:lnSpc>
                          <a:spcPct val="100000"/>
                        </a:lnSpc>
                        <a:spcBef>
                          <a:spcPts val="0"/>
                        </a:spcBef>
                        <a:spcAft>
                          <a:spcPts val="0"/>
                        </a:spcAft>
                        <a:buNone/>
                      </a:pPr>
                      <a:r>
                        <a:t/>
                      </a:r>
                      <a:endParaRPr sz="2600" u="none" cap="none" strike="noStrike"/>
                    </a:p>
                  </a:txBody>
                  <a:tcPr marT="45725" marB="45725" marR="91450" marL="91450"/>
                </a:tc>
                <a:tc gridSpan="2">
                  <a:txBody>
                    <a:bodyPr/>
                    <a:lstStyle/>
                    <a:p>
                      <a:pPr indent="0" lvl="0" marL="0" marR="0" rtl="0" algn="l">
                        <a:lnSpc>
                          <a:spcPct val="100000"/>
                        </a:lnSpc>
                        <a:spcBef>
                          <a:spcPts val="0"/>
                        </a:spcBef>
                        <a:spcAft>
                          <a:spcPts val="0"/>
                        </a:spcAft>
                        <a:buNone/>
                      </a:pPr>
                      <a:r>
                        <a:rPr lang="en-US" sz="2600" u="none" cap="none" strike="noStrike"/>
                        <a:t>Viêm túi mật mắc phải từ cộng đồng</a:t>
                      </a:r>
                      <a:endParaRPr/>
                    </a:p>
                  </a:txBody>
                  <a:tcPr marT="45725" marB="45725" marR="91450" marL="91450"/>
                </a:tc>
                <a:tc hMerge="1"/>
                <a:tc>
                  <a:txBody>
                    <a:bodyPr/>
                    <a:lstStyle/>
                    <a:p>
                      <a:pPr indent="0" lvl="0" marL="0" marR="0" rtl="0" algn="l">
                        <a:lnSpc>
                          <a:spcPct val="100000"/>
                        </a:lnSpc>
                        <a:spcBef>
                          <a:spcPts val="0"/>
                        </a:spcBef>
                        <a:spcAft>
                          <a:spcPts val="0"/>
                        </a:spcAft>
                        <a:buNone/>
                      </a:pPr>
                      <a:r>
                        <a:rPr lang="en-US" sz="2600" u="none" cap="none" strike="noStrike"/>
                        <a:t>Viêm túi mật mắc phải trong bệnh viên</a:t>
                      </a:r>
                      <a:endParaRPr/>
                    </a:p>
                  </a:txBody>
                  <a:tcPr marT="45725" marB="45725" marR="91450" marL="91450"/>
                </a:tc>
              </a:tr>
              <a:tr h="608475">
                <a:tc>
                  <a:txBody>
                    <a:bodyPr/>
                    <a:lstStyle/>
                    <a:p>
                      <a:pPr indent="0" lvl="0" marL="0" marR="0" rtl="0" algn="l">
                        <a:lnSpc>
                          <a:spcPct val="100000"/>
                        </a:lnSpc>
                        <a:spcBef>
                          <a:spcPts val="0"/>
                        </a:spcBef>
                        <a:spcAft>
                          <a:spcPts val="0"/>
                        </a:spcAft>
                        <a:buNone/>
                      </a:pPr>
                      <a:r>
                        <a:rPr lang="en-US" sz="2600" u="none" cap="none" strike="noStrike"/>
                        <a:t>Phân độ</a:t>
                      </a:r>
                      <a:endParaRPr/>
                    </a:p>
                  </a:txBody>
                  <a:tcPr marT="45725" marB="45725" marR="91450" marL="91450"/>
                </a:tc>
                <a:tc>
                  <a:txBody>
                    <a:bodyPr/>
                    <a:lstStyle/>
                    <a:p>
                      <a:pPr indent="0" lvl="0" marL="0" marR="0" rtl="0" algn="l">
                        <a:lnSpc>
                          <a:spcPct val="100000"/>
                        </a:lnSpc>
                        <a:spcBef>
                          <a:spcPts val="0"/>
                        </a:spcBef>
                        <a:spcAft>
                          <a:spcPts val="0"/>
                        </a:spcAft>
                        <a:buNone/>
                      </a:pPr>
                      <a:r>
                        <a:rPr lang="en-US" sz="2600" u="none" cap="none" strike="noStrike"/>
                        <a:t>Viêm túi mật cấp độ I và II</a:t>
                      </a:r>
                      <a:endParaRPr/>
                    </a:p>
                  </a:txBody>
                  <a:tcPr marT="45725" marB="45725" marR="91450" marL="91450"/>
                </a:tc>
                <a:tc>
                  <a:txBody>
                    <a:bodyPr/>
                    <a:lstStyle/>
                    <a:p>
                      <a:pPr indent="0" lvl="0" marL="0" marR="0" rtl="0" algn="l">
                        <a:lnSpc>
                          <a:spcPct val="100000"/>
                        </a:lnSpc>
                        <a:spcBef>
                          <a:spcPts val="0"/>
                        </a:spcBef>
                        <a:spcAft>
                          <a:spcPts val="0"/>
                        </a:spcAft>
                        <a:buNone/>
                      </a:pPr>
                      <a:r>
                        <a:rPr lang="en-US" sz="2600" u="none" cap="none" strike="noStrike"/>
                        <a:t>Viêm túi mật cấp độ III</a:t>
                      </a:r>
                      <a:endParaRPr/>
                    </a:p>
                  </a:txBody>
                  <a:tcPr marT="45725" marB="45725" marR="91450" marL="91450"/>
                </a:tc>
                <a:tc>
                  <a:txBody>
                    <a:bodyPr/>
                    <a:lstStyle/>
                    <a:p>
                      <a:pPr indent="0" lvl="0" marL="0" marR="0" rtl="0" algn="l">
                        <a:lnSpc>
                          <a:spcPct val="100000"/>
                        </a:lnSpc>
                        <a:spcBef>
                          <a:spcPts val="0"/>
                        </a:spcBef>
                        <a:spcAft>
                          <a:spcPts val="0"/>
                        </a:spcAft>
                        <a:buNone/>
                      </a:pPr>
                      <a:r>
                        <a:rPr lang="en-US" sz="2600" u="none" cap="none" strike="noStrike"/>
                        <a:t>Viêm túi mật cấp độ I, II và IIII</a:t>
                      </a:r>
                      <a:endParaRPr/>
                    </a:p>
                  </a:txBody>
                  <a:tcPr marT="45725" marB="45725" marR="91450" marL="91450"/>
                </a:tc>
              </a:tr>
              <a:tr h="608475">
                <a:tc>
                  <a:txBody>
                    <a:bodyPr/>
                    <a:lstStyle/>
                    <a:p>
                      <a:pPr indent="0" lvl="0" marL="0" marR="0" rtl="0" algn="l">
                        <a:lnSpc>
                          <a:spcPct val="100000"/>
                        </a:lnSpc>
                        <a:spcBef>
                          <a:spcPts val="0"/>
                        </a:spcBef>
                        <a:spcAft>
                          <a:spcPts val="0"/>
                        </a:spcAft>
                        <a:buNone/>
                      </a:pPr>
                      <a:r>
                        <a:rPr lang="en-US" sz="2600" u="none" cap="none" strike="noStrike"/>
                        <a:t>Thời gian dùng kháng sinh</a:t>
                      </a:r>
                      <a:endParaRPr/>
                    </a:p>
                  </a:txBody>
                  <a:tcPr marT="45725" marB="45725" marR="91450" marL="91450"/>
                </a:tc>
                <a:tc>
                  <a:txBody>
                    <a:bodyPr/>
                    <a:lstStyle/>
                    <a:p>
                      <a:pPr indent="0" lvl="0" marL="0" marR="0" rtl="0" algn="l">
                        <a:lnSpc>
                          <a:spcPct val="100000"/>
                        </a:lnSpc>
                        <a:spcBef>
                          <a:spcPts val="0"/>
                        </a:spcBef>
                        <a:spcAft>
                          <a:spcPts val="0"/>
                        </a:spcAft>
                        <a:buNone/>
                      </a:pPr>
                      <a:r>
                        <a:rPr lang="en-US" sz="2600" u="none" cap="none" strike="noStrike"/>
                        <a:t>Có thể ngưng kháng sinh trong vòng 24h sau cắt túi mật</a:t>
                      </a:r>
                      <a:endParaRPr/>
                    </a:p>
                  </a:txBody>
                  <a:tcPr marT="45725" marB="45725" marR="91450" marL="91450"/>
                </a:tc>
                <a:tc>
                  <a:txBody>
                    <a:bodyPr/>
                    <a:lstStyle/>
                    <a:p>
                      <a:pPr indent="0" lvl="0" marL="0" marR="0" rtl="0" algn="l">
                        <a:lnSpc>
                          <a:spcPct val="100000"/>
                        </a:lnSpc>
                        <a:spcBef>
                          <a:spcPts val="0"/>
                        </a:spcBef>
                        <a:spcAft>
                          <a:spcPts val="0"/>
                        </a:spcAft>
                        <a:buNone/>
                      </a:pPr>
                      <a:r>
                        <a:rPr lang="en-US" sz="2600" u="none" cap="none" strike="noStrike"/>
                        <a:t>Khi nguồn gốc nhiễm trùng được kiểm soát, thời gian sử dụng kháng sinh khuyến cáo 4 – 7 ngày</a:t>
                      </a:r>
                      <a:endParaRPr/>
                    </a:p>
                    <a:p>
                      <a:pPr indent="0" lvl="0" marL="0" marR="0" rtl="0" algn="l">
                        <a:lnSpc>
                          <a:spcPct val="100000"/>
                        </a:lnSpc>
                        <a:spcBef>
                          <a:spcPts val="0"/>
                        </a:spcBef>
                        <a:spcAft>
                          <a:spcPts val="0"/>
                        </a:spcAft>
                        <a:buNone/>
                      </a:pPr>
                      <a:r>
                        <a:rPr lang="en-US" sz="2600" u="none" cap="none" strike="noStrike"/>
                        <a:t>Nếu cấy máu ra cầu trùng gr (+) như Enterococcus spp., Stretococcus spp., thời gian sử dụng kháng sinh ít nhất 2 tuẩn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600"/>
                        <a:buFont typeface="Arial"/>
                        <a:buNone/>
                      </a:pPr>
                      <a:r>
                        <a:rPr lang="en-US" sz="2600" u="none" cap="none" strike="noStrike"/>
                        <a:t>Nếu cấy máu ra cầu trùng gr (+) như Enterococcus spp., Stretococcus spp., thời gian sử dụng kháng sinh ít nhất 2 tuẩn</a:t>
                      </a:r>
                      <a:endParaRPr/>
                    </a:p>
                    <a:p>
                      <a:pPr indent="0" lvl="0" marL="0" marR="0" rtl="0" algn="l">
                        <a:lnSpc>
                          <a:spcPct val="100000"/>
                        </a:lnSpc>
                        <a:spcBef>
                          <a:spcPts val="0"/>
                        </a:spcBef>
                        <a:spcAft>
                          <a:spcPts val="0"/>
                        </a:spcAft>
                        <a:buNone/>
                      </a:pPr>
                      <a:r>
                        <a:t/>
                      </a:r>
                      <a:endParaRPr sz="2600" u="none" cap="none" strike="noStrike"/>
                    </a:p>
                  </a:txBody>
                  <a:tcPr marT="45725" marB="45725" marR="91450" marL="91450"/>
                </a:tc>
              </a:tr>
              <a:tr h="608475">
                <a:tc>
                  <a:txBody>
                    <a:bodyPr/>
                    <a:lstStyle/>
                    <a:p>
                      <a:pPr indent="0" lvl="0" marL="0" marR="0" rtl="0" algn="l">
                        <a:lnSpc>
                          <a:spcPct val="100000"/>
                        </a:lnSpc>
                        <a:spcBef>
                          <a:spcPts val="0"/>
                        </a:spcBef>
                        <a:spcAft>
                          <a:spcPts val="0"/>
                        </a:spcAft>
                        <a:buNone/>
                      </a:pPr>
                      <a:r>
                        <a:rPr lang="en-US" sz="2600" u="none" cap="none" strike="noStrike"/>
                        <a:t>Các trường hợp đặc biệt cần kéo dài thời gian sử dụng kháng sinh</a:t>
                      </a:r>
                      <a:endParaRPr/>
                    </a:p>
                  </a:txBody>
                  <a:tcPr marT="45725" marB="45725" marR="91450" marL="91450"/>
                </a:tc>
                <a:tc>
                  <a:txBody>
                    <a:bodyPr/>
                    <a:lstStyle/>
                    <a:p>
                      <a:pPr indent="0" lvl="0" marL="0" marR="0" rtl="0" algn="l">
                        <a:lnSpc>
                          <a:spcPct val="100000"/>
                        </a:lnSpc>
                        <a:spcBef>
                          <a:spcPts val="0"/>
                        </a:spcBef>
                        <a:spcAft>
                          <a:spcPts val="0"/>
                        </a:spcAft>
                        <a:buNone/>
                      </a:pPr>
                      <a:r>
                        <a:rPr lang="en-US" sz="2600" u="none" cap="none" strike="noStrike"/>
                        <a:t>Nếu trong lúc cắt túi mật ghi nhận thủng túi mật, viêm túi mật hoại thư sinh hơi, kháng sinh được khuyến cáo sử dụng từ 4 – 7 ngày</a:t>
                      </a:r>
                      <a:endParaRPr/>
                    </a:p>
                  </a:txBody>
                  <a:tcPr marT="45725" marB="45725" marR="91450" marL="91450"/>
                </a:tc>
                <a:tc gridSpan="2">
                  <a:txBody>
                    <a:bodyPr/>
                    <a:lstStyle/>
                    <a:p>
                      <a:pPr indent="0" lvl="0" marL="0" marR="0" rtl="0" algn="l">
                        <a:lnSpc>
                          <a:spcPct val="100000"/>
                        </a:lnSpc>
                        <a:spcBef>
                          <a:spcPts val="0"/>
                        </a:spcBef>
                        <a:spcAft>
                          <a:spcPts val="0"/>
                        </a:spcAft>
                        <a:buNone/>
                      </a:pPr>
                      <a:r>
                        <a:rPr lang="en-US" sz="2600" u="none" cap="none" strike="noStrike"/>
                        <a:t>Nếu còn tắc nghẽn đường mật, kháng sinh nên tiếp tục dùng đến khi tắc nghẽn được điều trị</a:t>
                      </a:r>
                      <a:endParaRPr/>
                    </a:p>
                    <a:p>
                      <a:pPr indent="0" lvl="0" marL="0" marR="0" rtl="0" algn="l">
                        <a:lnSpc>
                          <a:spcPct val="100000"/>
                        </a:lnSpc>
                        <a:spcBef>
                          <a:spcPts val="0"/>
                        </a:spcBef>
                        <a:spcAft>
                          <a:spcPts val="0"/>
                        </a:spcAft>
                        <a:buNone/>
                      </a:pPr>
                      <a:r>
                        <a:rPr lang="en-US" sz="2600" u="none" cap="none" strike="noStrike"/>
                        <a:t>Nếu có áp xe gan, kháng sinh nên được tiếp tục đến khi lâm sàng, xét nghiệm sinh hoá, hình ảnh học cho thấy ổ áp xe đã đáp ứng điều trị</a:t>
                      </a:r>
                      <a:endParaRPr/>
                    </a:p>
                  </a:txBody>
                  <a:tcPr marT="45725" marB="45725" marR="91450" marL="91450"/>
                </a:tc>
                <a:tc hMerge="1"/>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Gallstones Vectors &amp; Illustrations for Free Download | Freepik" id="677" name="Google Shape;677;p83"/>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78" name="Google Shape;678;p83"/>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79" name="Google Shape;679;p83"/>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VTM cấp</a:t>
            </a:r>
            <a:endParaRPr b="0" i="0" sz="1400" u="none" cap="none" strike="noStrike">
              <a:solidFill>
                <a:srgbClr val="000000"/>
              </a:solidFill>
              <a:latin typeface="Arial"/>
              <a:ea typeface="Arial"/>
              <a:cs typeface="Arial"/>
              <a:sym typeface="Arial"/>
            </a:endParaRPr>
          </a:p>
        </p:txBody>
      </p:sp>
      <p:pic>
        <p:nvPicPr>
          <p:cNvPr id="680" name="Google Shape;680;p83"/>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81" name="Google Shape;681;p83"/>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2" name="Google Shape;682;p83"/>
          <p:cNvSpPr txBox="1"/>
          <p:nvPr/>
        </p:nvSpPr>
        <p:spPr>
          <a:xfrm>
            <a:off x="7870371" y="9441924"/>
            <a:ext cx="10417629" cy="83099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Tokyo Guidelines 2018: surgical management of acute cholecystitis</a:t>
            </a:r>
            <a:endParaRPr b="0" i="1" sz="16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Pisano M, et al. 2020 World Society of Emergency Surgery updated guidelines for the diagnosis and treatment of acute calculus cholecystitis. World J Emerg Surg. 2020 Nov 5;15(1):61. </a:t>
            </a:r>
            <a:endParaRPr b="0" i="1" sz="1600" u="none" cap="none" strike="noStrike">
              <a:solidFill>
                <a:srgbClr val="000000"/>
              </a:solidFill>
              <a:latin typeface="Arial"/>
              <a:ea typeface="Arial"/>
              <a:cs typeface="Arial"/>
              <a:sym typeface="Arial"/>
            </a:endParaRPr>
          </a:p>
        </p:txBody>
      </p:sp>
      <p:sp>
        <p:nvSpPr>
          <p:cNvPr id="683" name="Google Shape;683;p83"/>
          <p:cNvSpPr txBox="1"/>
          <p:nvPr/>
        </p:nvSpPr>
        <p:spPr>
          <a:xfrm>
            <a:off x="2019292" y="1858950"/>
            <a:ext cx="14249416" cy="914096"/>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500"/>
              <a:buFont typeface="Arial"/>
              <a:buNone/>
            </a:pPr>
            <a:r>
              <a:rPr b="1" i="0" lang="en-US" sz="5500" u="none" cap="none" strike="noStrike">
                <a:solidFill>
                  <a:srgbClr val="FF0000"/>
                </a:solidFill>
                <a:latin typeface="Bitter"/>
                <a:ea typeface="Bitter"/>
                <a:cs typeface="Bitter"/>
                <a:sym typeface="Bitter"/>
              </a:rPr>
              <a:t>Thời điểm phẫu thuật</a:t>
            </a:r>
            <a:endParaRPr b="0" i="0" sz="5500" u="none" cap="none" strike="noStrike">
              <a:solidFill>
                <a:srgbClr val="FF0000"/>
              </a:solidFill>
              <a:latin typeface="Arial"/>
              <a:ea typeface="Arial"/>
              <a:cs typeface="Arial"/>
              <a:sym typeface="Arial"/>
            </a:endParaRPr>
          </a:p>
        </p:txBody>
      </p:sp>
      <p:sp>
        <p:nvSpPr>
          <p:cNvPr id="684" name="Google Shape;684;p83"/>
          <p:cNvSpPr txBox="1"/>
          <p:nvPr/>
        </p:nvSpPr>
        <p:spPr>
          <a:xfrm>
            <a:off x="2374903" y="3002883"/>
            <a:ext cx="5495467" cy="26776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Cắt túi mật sớm</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Tokyo Guidelines 2013: trong vòng 72 – 96h từ khi khởi phát triệu chứng</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WSES: trong vòng 10 ngày từ khi khởi phát triệu chứng </a:t>
            </a:r>
            <a:endParaRPr/>
          </a:p>
        </p:txBody>
      </p:sp>
      <p:sp>
        <p:nvSpPr>
          <p:cNvPr id="685" name="Google Shape;685;p83"/>
          <p:cNvSpPr txBox="1"/>
          <p:nvPr/>
        </p:nvSpPr>
        <p:spPr>
          <a:xfrm>
            <a:off x="10417631" y="3001309"/>
            <a:ext cx="6599356" cy="1384995"/>
          </a:xfrm>
          <a:prstGeom prst="rect">
            <a:avLst/>
          </a:prstGeom>
          <a:blipFill rotWithShape="1">
            <a:blip r:embed="rId5">
              <a:alphaModFix/>
            </a:blip>
            <a:stretch>
              <a:fillRect b="-10906" l="-1917" r="0" t="-45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pic>
        <p:nvPicPr>
          <p:cNvPr descr="Text&#10;&#10;Description automatically generated" id="686" name="Google Shape;686;p83"/>
          <p:cNvPicPr preferRelativeResize="0"/>
          <p:nvPr/>
        </p:nvPicPr>
        <p:blipFill rotWithShape="1">
          <a:blip r:embed="rId6">
            <a:alphaModFix/>
          </a:blip>
          <a:srcRect b="0" l="0" r="0" t="0"/>
          <a:stretch/>
        </p:blipFill>
        <p:spPr>
          <a:xfrm>
            <a:off x="10207038" y="4633371"/>
            <a:ext cx="7772400" cy="1153885"/>
          </a:xfrm>
          <a:prstGeom prst="rect">
            <a:avLst/>
          </a:prstGeom>
          <a:noFill/>
          <a:ln>
            <a:noFill/>
          </a:ln>
        </p:spPr>
      </p:pic>
      <p:pic>
        <p:nvPicPr>
          <p:cNvPr descr="Text&#10;&#10;Description automatically generated" id="687" name="Google Shape;687;p83"/>
          <p:cNvPicPr preferRelativeResize="0"/>
          <p:nvPr/>
        </p:nvPicPr>
        <p:blipFill rotWithShape="1">
          <a:blip r:embed="rId7">
            <a:alphaModFix/>
          </a:blip>
          <a:srcRect b="0" l="0" r="0" t="0"/>
          <a:stretch/>
        </p:blipFill>
        <p:spPr>
          <a:xfrm>
            <a:off x="1388341" y="5963152"/>
            <a:ext cx="7755659" cy="116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descr="Gallstones Vectors &amp; Illustrations for Free Download | Freepik" id="692" name="Google Shape;692;p84"/>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693" name="Google Shape;693;p84"/>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694" name="Google Shape;694;p84"/>
          <p:cNvSpPr txBox="1"/>
          <p:nvPr/>
        </p:nvSpPr>
        <p:spPr>
          <a:xfrm>
            <a:off x="2019292" y="724384"/>
            <a:ext cx="14249416" cy="259276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viêm tuỵ cấp</a:t>
            </a:r>
            <a:endParaRPr b="1" i="0" sz="7800" u="none" cap="none" strike="noStrike">
              <a:solidFill>
                <a:srgbClr val="5E7F73"/>
              </a:solidFill>
              <a:latin typeface="Bitter"/>
              <a:ea typeface="Bitter"/>
              <a:cs typeface="Bitter"/>
              <a:sym typeface="Bitter"/>
            </a:endParaRPr>
          </a:p>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do sỏi túi mật di trú</a:t>
            </a:r>
            <a:endParaRPr b="0" i="0" sz="1400" u="none" cap="none" strike="noStrike">
              <a:solidFill>
                <a:srgbClr val="000000"/>
              </a:solidFill>
              <a:latin typeface="Arial"/>
              <a:ea typeface="Arial"/>
              <a:cs typeface="Arial"/>
              <a:sym typeface="Arial"/>
            </a:endParaRPr>
          </a:p>
        </p:txBody>
      </p:sp>
      <p:pic>
        <p:nvPicPr>
          <p:cNvPr id="695" name="Google Shape;695;p84"/>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696" name="Google Shape;696;p84"/>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7" name="Google Shape;697;p84"/>
          <p:cNvSpPr txBox="1"/>
          <p:nvPr/>
        </p:nvSpPr>
        <p:spPr>
          <a:xfrm>
            <a:off x="2398493" y="3520299"/>
            <a:ext cx="9829800" cy="51830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Thưởng tự giới hạn (sỏi rơi xuống tá tràng)</a:t>
            </a:r>
            <a:endParaRPr/>
          </a:p>
          <a:p>
            <a:pPr indent="-285750" lvl="0" marL="28575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MRCP 🡪 đánh giá sỏi còn nầm ở đoạn cuối OMC hay đã rơi xuống tá tràng 🡪 Xem xét chỉ định ERCP</a:t>
            </a:r>
            <a:endParaRPr/>
          </a:p>
          <a:p>
            <a:pPr indent="-285750" lvl="0" marL="28575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Viêm tuỵ cấp nặng 🡪 ERCP sớm loại bỏ sỏi, giảm diển tiến nặng VTC</a:t>
            </a:r>
            <a:endParaRPr/>
          </a:p>
          <a:p>
            <a:pPr indent="-285750" lvl="0" marL="28575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Chụp XQ đường mật trong mổ nếu không có phương tiện nào xác định sạch sỏi đường mật trước mổ</a:t>
            </a:r>
            <a:endParaRPr/>
          </a:p>
          <a:p>
            <a:pPr indent="-285750" lvl="0" marL="28575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Cắt túi mật dự phòng</a:t>
            </a:r>
            <a:endParaRPr b="0" i="0" sz="2800" u="none" cap="none" strike="noStrike">
              <a:solidFill>
                <a:srgbClr val="000000"/>
              </a:solidFill>
              <a:latin typeface="Arial"/>
              <a:ea typeface="Arial"/>
              <a:cs typeface="Arial"/>
              <a:sym typeface="Arial"/>
            </a:endParaRPr>
          </a:p>
        </p:txBody>
      </p:sp>
      <p:sp>
        <p:nvSpPr>
          <p:cNvPr id="698" name="Google Shape;698;p84"/>
          <p:cNvSpPr txBox="1"/>
          <p:nvPr/>
        </p:nvSpPr>
        <p:spPr>
          <a:xfrm>
            <a:off x="8915400" y="9921842"/>
            <a:ext cx="93726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Phan Minh Trí, Đỗ Đình Công. Bệnh học Ngoại khoa Tiêu hoá. 2021.</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descr="Gallstones Vectors &amp; Illustrations for Free Download | Freepik" id="703" name="Google Shape;703;p85"/>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04" name="Google Shape;704;p85"/>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05" name="Google Shape;705;p85"/>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 viêm túi mật mạn tính</a:t>
            </a:r>
            <a:endParaRPr b="0" i="0" sz="1400" u="none" cap="none" strike="noStrike">
              <a:solidFill>
                <a:srgbClr val="000000"/>
              </a:solidFill>
              <a:latin typeface="Arial"/>
              <a:ea typeface="Arial"/>
              <a:cs typeface="Arial"/>
              <a:sym typeface="Arial"/>
            </a:endParaRPr>
          </a:p>
        </p:txBody>
      </p:sp>
      <p:pic>
        <p:nvPicPr>
          <p:cNvPr id="706" name="Google Shape;706;p85"/>
          <p:cNvPicPr preferRelativeResize="0"/>
          <p:nvPr/>
        </p:nvPicPr>
        <p:blipFill rotWithShape="1">
          <a:blip r:embed="rId4">
            <a:alphaModFix/>
          </a:blip>
          <a:srcRect b="0" l="0" r="0" t="0"/>
          <a:stretch/>
        </p:blipFill>
        <p:spPr>
          <a:xfrm rot="-2602977">
            <a:off x="631633" y="7878155"/>
            <a:ext cx="1111636" cy="2281343"/>
          </a:xfrm>
          <a:prstGeom prst="rect">
            <a:avLst/>
          </a:prstGeom>
          <a:noFill/>
          <a:ln>
            <a:noFill/>
          </a:ln>
        </p:spPr>
      </p:pic>
      <p:sp>
        <p:nvSpPr>
          <p:cNvPr id="707" name="Google Shape;707;p85"/>
          <p:cNvSpPr/>
          <p:nvPr/>
        </p:nvSpPr>
        <p:spPr>
          <a:xfrm>
            <a:off x="457200" y="1878013"/>
            <a:ext cx="18288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8" name="Google Shape;708;p85"/>
          <p:cNvSpPr txBox="1"/>
          <p:nvPr/>
        </p:nvSpPr>
        <p:spPr>
          <a:xfrm>
            <a:off x="2398493" y="3520299"/>
            <a:ext cx="9829800" cy="195143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Bệnh nhân đủ bằng chứng viêm túi mật mạn nên được phẩu thuật cắt túi mật chương trình</a:t>
            </a:r>
            <a:endParaRPr/>
          </a:p>
          <a:p>
            <a:pPr indent="-457200" lvl="0" marL="4572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Kỹ thuật cắt túi mật khó hơn so với sỏi túi mật đơn giản</a:t>
            </a:r>
            <a:endParaRPr/>
          </a:p>
        </p:txBody>
      </p:sp>
      <p:sp>
        <p:nvSpPr>
          <p:cNvPr id="709" name="Google Shape;709;p85"/>
          <p:cNvSpPr txBox="1"/>
          <p:nvPr/>
        </p:nvSpPr>
        <p:spPr>
          <a:xfrm>
            <a:off x="8915400" y="9921842"/>
            <a:ext cx="93726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Phan Minh Trí, Đỗ Đình Công. Bệnh học Ngoại khoa Tiêu hoá. 2021.</a:t>
            </a:r>
            <a:endParaRPr/>
          </a:p>
        </p:txBody>
      </p:sp>
      <p:pic>
        <p:nvPicPr>
          <p:cNvPr descr="Chronic cholecystitis - MyPathologyReport.ca" id="710" name="Google Shape;710;p85"/>
          <p:cNvPicPr preferRelativeResize="0"/>
          <p:nvPr/>
        </p:nvPicPr>
        <p:blipFill rotWithShape="1">
          <a:blip r:embed="rId5">
            <a:alphaModFix/>
          </a:blip>
          <a:srcRect b="0" l="0" r="0" t="0"/>
          <a:stretch/>
        </p:blipFill>
        <p:spPr>
          <a:xfrm>
            <a:off x="12323226" y="2155893"/>
            <a:ext cx="5183414" cy="692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C9C9"/>
        </a:solidFill>
      </p:bgPr>
    </p:bg>
    <p:spTree>
      <p:nvGrpSpPr>
        <p:cNvPr id="714" name="Shape 714"/>
        <p:cNvGrpSpPr/>
        <p:nvPr/>
      </p:nvGrpSpPr>
      <p:grpSpPr>
        <a:xfrm>
          <a:off x="0" y="0"/>
          <a:ext cx="0" cy="0"/>
          <a:chOff x="0" y="0"/>
          <a:chExt cx="0" cy="0"/>
        </a:xfrm>
      </p:grpSpPr>
      <p:pic>
        <p:nvPicPr>
          <p:cNvPr id="715" name="Google Shape;715;p86"/>
          <p:cNvPicPr preferRelativeResize="0"/>
          <p:nvPr/>
        </p:nvPicPr>
        <p:blipFill rotWithShape="1">
          <a:blip r:embed="rId3">
            <a:alphaModFix/>
          </a:blip>
          <a:srcRect b="0" l="10404" r="5071" t="0"/>
          <a:stretch/>
        </p:blipFill>
        <p:spPr>
          <a:xfrm>
            <a:off x="1894743" y="36659"/>
            <a:ext cx="15457249" cy="10287000"/>
          </a:xfrm>
          <a:prstGeom prst="rect">
            <a:avLst/>
          </a:prstGeom>
          <a:noFill/>
          <a:ln>
            <a:noFill/>
          </a:ln>
        </p:spPr>
      </p:pic>
      <p:grpSp>
        <p:nvGrpSpPr>
          <p:cNvPr id="716" name="Google Shape;716;p86"/>
          <p:cNvGrpSpPr/>
          <p:nvPr/>
        </p:nvGrpSpPr>
        <p:grpSpPr>
          <a:xfrm>
            <a:off x="11003644" y="1765741"/>
            <a:ext cx="4272426" cy="3371539"/>
            <a:chOff x="0" y="-38100"/>
            <a:chExt cx="1078264" cy="850900"/>
          </a:xfrm>
        </p:grpSpPr>
        <p:sp>
          <p:nvSpPr>
            <p:cNvPr id="717" name="Google Shape;717;p86"/>
            <p:cNvSpPr/>
            <p:nvPr/>
          </p:nvSpPr>
          <p:spPr>
            <a:xfrm>
              <a:off x="0" y="0"/>
              <a:ext cx="1078264" cy="365985"/>
            </a:xfrm>
            <a:custGeom>
              <a:rect b="b" l="l" r="r" t="t"/>
              <a:pathLst>
                <a:path extrusionOk="0" h="365985" w="1078264">
                  <a:moveTo>
                    <a:pt x="0" y="0"/>
                  </a:moveTo>
                  <a:lnTo>
                    <a:pt x="1078264" y="0"/>
                  </a:lnTo>
                  <a:lnTo>
                    <a:pt x="1078264" y="365985"/>
                  </a:lnTo>
                  <a:lnTo>
                    <a:pt x="0" y="365985"/>
                  </a:lnTo>
                  <a:close/>
                </a:path>
              </a:pathLst>
            </a:custGeom>
            <a:solidFill>
              <a:srgbClr val="000000">
                <a:alpha val="0"/>
              </a:srgbClr>
            </a:solidFill>
            <a:ln cap="flat" cmpd="sng" w="38100">
              <a:solidFill>
                <a:srgbClr val="5E7F73"/>
              </a:solidFill>
              <a:prstDash val="solid"/>
              <a:round/>
              <a:headEnd len="sm" w="sm" type="none"/>
              <a:tailEnd len="sm" w="sm" type="none"/>
            </a:ln>
          </p:spPr>
        </p:sp>
        <p:sp>
          <p:nvSpPr>
            <p:cNvPr id="718" name="Google Shape;718;p8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719" name="Google Shape;719;p86"/>
          <p:cNvPicPr preferRelativeResize="0"/>
          <p:nvPr/>
        </p:nvPicPr>
        <p:blipFill rotWithShape="1">
          <a:blip r:embed="rId4">
            <a:alphaModFix/>
          </a:blip>
          <a:srcRect b="0" l="0" r="0" t="0"/>
          <a:stretch/>
        </p:blipFill>
        <p:spPr>
          <a:xfrm rot="1674277">
            <a:off x="1262730" y="2853175"/>
            <a:ext cx="2074521" cy="3075436"/>
          </a:xfrm>
          <a:prstGeom prst="rect">
            <a:avLst/>
          </a:prstGeom>
          <a:noFill/>
          <a:ln>
            <a:noFill/>
          </a:ln>
        </p:spPr>
      </p:pic>
      <p:pic>
        <p:nvPicPr>
          <p:cNvPr id="720" name="Google Shape;720;p86"/>
          <p:cNvPicPr preferRelativeResize="0"/>
          <p:nvPr/>
        </p:nvPicPr>
        <p:blipFill rotWithShape="1">
          <a:blip r:embed="rId5">
            <a:alphaModFix/>
          </a:blip>
          <a:srcRect b="0" l="0" r="0" t="0"/>
          <a:stretch/>
        </p:blipFill>
        <p:spPr>
          <a:xfrm rot="-3009379">
            <a:off x="16738821" y="341416"/>
            <a:ext cx="2162140" cy="4114800"/>
          </a:xfrm>
          <a:prstGeom prst="rect">
            <a:avLst/>
          </a:prstGeom>
          <a:noFill/>
          <a:ln>
            <a:noFill/>
          </a:ln>
        </p:spPr>
      </p:pic>
      <p:sp>
        <p:nvSpPr>
          <p:cNvPr id="721" name="Google Shape;721;p86"/>
          <p:cNvSpPr txBox="1"/>
          <p:nvPr/>
        </p:nvSpPr>
        <p:spPr>
          <a:xfrm>
            <a:off x="11203710" y="2146480"/>
            <a:ext cx="3872294" cy="962025"/>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Clr>
                <a:srgbClr val="000000"/>
              </a:buClr>
              <a:buSzPts val="3000"/>
              <a:buFont typeface="Arial"/>
              <a:buNone/>
            </a:pPr>
            <a:r>
              <a:rPr b="1" i="0" lang="en-US" sz="3000" u="none" cap="none" strike="noStrike">
                <a:solidFill>
                  <a:srgbClr val="5E7F73"/>
                </a:solidFill>
                <a:latin typeface="Roboto"/>
                <a:ea typeface="Roboto"/>
                <a:cs typeface="Roboto"/>
                <a:sym typeface="Roboto"/>
              </a:rPr>
              <a:t>YOUR MARKETING</a:t>
            </a:r>
            <a:endParaRPr b="0" i="0" sz="1400" u="none" cap="none" strike="noStrike">
              <a:solidFill>
                <a:srgbClr val="000000"/>
              </a:solidFill>
              <a:latin typeface="Arial"/>
              <a:ea typeface="Arial"/>
              <a:cs typeface="Arial"/>
              <a:sym typeface="Arial"/>
            </a:endParaRPr>
          </a:p>
          <a:p>
            <a:pPr indent="0" lvl="0" marL="0" marR="0" rtl="0" algn="ctr">
              <a:lnSpc>
                <a:spcPct val="125000"/>
              </a:lnSpc>
              <a:spcBef>
                <a:spcPts val="0"/>
              </a:spcBef>
              <a:spcAft>
                <a:spcPts val="0"/>
              </a:spcAft>
              <a:buClr>
                <a:srgbClr val="000000"/>
              </a:buClr>
              <a:buSzPts val="3000"/>
              <a:buFont typeface="Arial"/>
              <a:buNone/>
            </a:pPr>
            <a:r>
              <a:rPr b="1" i="0" lang="en-US" sz="3000" u="none" cap="none" strike="noStrike">
                <a:solidFill>
                  <a:srgbClr val="5E7F73"/>
                </a:solidFill>
                <a:latin typeface="Roboto"/>
                <a:ea typeface="Roboto"/>
                <a:cs typeface="Roboto"/>
                <a:sym typeface="Roboto"/>
              </a:rPr>
              <a:t>PRESENTATION</a:t>
            </a:r>
            <a:endParaRPr b="0" i="0" sz="1400" u="none" cap="none" strike="noStrike">
              <a:solidFill>
                <a:srgbClr val="000000"/>
              </a:solidFill>
              <a:latin typeface="Arial"/>
              <a:ea typeface="Arial"/>
              <a:cs typeface="Arial"/>
              <a:sym typeface="Arial"/>
            </a:endParaRPr>
          </a:p>
        </p:txBody>
      </p:sp>
      <p:grpSp>
        <p:nvGrpSpPr>
          <p:cNvPr id="722" name="Google Shape;722;p86"/>
          <p:cNvGrpSpPr/>
          <p:nvPr/>
        </p:nvGrpSpPr>
        <p:grpSpPr>
          <a:xfrm>
            <a:off x="3652428" y="4191760"/>
            <a:ext cx="9030791" cy="3077019"/>
            <a:chOff x="0" y="133350"/>
            <a:chExt cx="12041054" cy="4102693"/>
          </a:xfrm>
        </p:grpSpPr>
        <p:sp>
          <p:nvSpPr>
            <p:cNvPr id="723" name="Google Shape;723;p86"/>
            <p:cNvSpPr txBox="1"/>
            <p:nvPr/>
          </p:nvSpPr>
          <p:spPr>
            <a:xfrm>
              <a:off x="0" y="133350"/>
              <a:ext cx="11508503" cy="2024999"/>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Clr>
                  <a:srgbClr val="000000"/>
                </a:buClr>
                <a:buSzPts val="9399"/>
                <a:buFont typeface="Arial"/>
                <a:buNone/>
              </a:pPr>
              <a:r>
                <a:rPr b="0" i="0" lang="en-US" sz="9399" u="none" cap="none" strike="noStrike">
                  <a:solidFill>
                    <a:srgbClr val="5E7F73"/>
                  </a:solidFill>
                  <a:latin typeface="Bitter"/>
                  <a:ea typeface="Bitter"/>
                  <a:cs typeface="Bitter"/>
                  <a:sym typeface="Bitter"/>
                </a:rPr>
                <a:t>CA LÂM SÀNG</a:t>
              </a:r>
              <a:endParaRPr b="0" i="0" sz="1400" u="none" cap="none" strike="noStrike">
                <a:solidFill>
                  <a:srgbClr val="000000"/>
                </a:solidFill>
                <a:latin typeface="Arial"/>
                <a:ea typeface="Arial"/>
                <a:cs typeface="Arial"/>
                <a:sym typeface="Arial"/>
              </a:endParaRPr>
            </a:p>
          </p:txBody>
        </p:sp>
        <p:sp>
          <p:nvSpPr>
            <p:cNvPr id="724" name="Google Shape;724;p86"/>
            <p:cNvSpPr txBox="1"/>
            <p:nvPr/>
          </p:nvSpPr>
          <p:spPr>
            <a:xfrm>
              <a:off x="0" y="2211044"/>
              <a:ext cx="12041054" cy="2024999"/>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Clr>
                  <a:srgbClr val="000000"/>
                </a:buClr>
                <a:buSzPts val="9399"/>
                <a:buFont typeface="Arial"/>
                <a:buNone/>
              </a:pPr>
              <a:r>
                <a:rPr b="1" i="0" lang="en-US" sz="9399" u="none" cap="none" strike="noStrike">
                  <a:solidFill>
                    <a:srgbClr val="E39A81"/>
                  </a:solidFill>
                  <a:latin typeface="Bitter"/>
                  <a:ea typeface="Bitter"/>
                  <a:cs typeface="Bitter"/>
                  <a:sym typeface="Bitter"/>
                </a:rPr>
                <a:t>SỎI TÚI MẬT</a:t>
              </a:r>
              <a:endParaRPr b="0" i="0" sz="1400" u="none" cap="none" strike="noStrike">
                <a:solidFill>
                  <a:srgbClr val="000000"/>
                </a:solidFill>
                <a:latin typeface="Arial"/>
                <a:ea typeface="Arial"/>
                <a:cs typeface="Arial"/>
                <a:sym typeface="Arial"/>
              </a:endParaRPr>
            </a:p>
          </p:txBody>
        </p:sp>
      </p:grpSp>
      <p:pic>
        <p:nvPicPr>
          <p:cNvPr id="725" name="Google Shape;725;p86"/>
          <p:cNvPicPr preferRelativeResize="0"/>
          <p:nvPr/>
        </p:nvPicPr>
        <p:blipFill rotWithShape="1">
          <a:blip r:embed="rId6">
            <a:alphaModFix/>
          </a:blip>
          <a:srcRect b="0" l="0" r="0" t="0"/>
          <a:stretch/>
        </p:blipFill>
        <p:spPr>
          <a:xfrm rot="-1690236">
            <a:off x="886725" y="7052339"/>
            <a:ext cx="1550267" cy="4487614"/>
          </a:xfrm>
          <a:prstGeom prst="rect">
            <a:avLst/>
          </a:prstGeom>
          <a:noFill/>
          <a:ln>
            <a:noFill/>
          </a:ln>
        </p:spPr>
      </p:pic>
      <p:pic>
        <p:nvPicPr>
          <p:cNvPr id="726" name="Google Shape;726;p86"/>
          <p:cNvPicPr preferRelativeResize="0"/>
          <p:nvPr/>
        </p:nvPicPr>
        <p:blipFill rotWithShape="1">
          <a:blip r:embed="rId7">
            <a:alphaModFix/>
          </a:blip>
          <a:srcRect b="0" l="0" r="0" t="0"/>
          <a:stretch/>
        </p:blipFill>
        <p:spPr>
          <a:xfrm rot="-3728098">
            <a:off x="17298924" y="5714179"/>
            <a:ext cx="1978152" cy="363874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7"/>
          <p:cNvSpPr txBox="1"/>
          <p:nvPr>
            <p:ph idx="1" type="body"/>
          </p:nvPr>
        </p:nvSpPr>
        <p:spPr>
          <a:xfrm>
            <a:off x="850604" y="2255292"/>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BN Nguyễn Hữu P.</a:t>
            </a:r>
            <a:endParaRPr/>
          </a:p>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Sinh năm 1961 (62 tuổi)</a:t>
            </a:r>
            <a:endParaRPr/>
          </a:p>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Nghề nghiệp: Làm nông</a:t>
            </a:r>
            <a:endParaRPr sz="2800">
              <a:latin typeface="Arial"/>
              <a:ea typeface="Arial"/>
              <a:cs typeface="Arial"/>
              <a:sym typeface="Arial"/>
            </a:endParaRPr>
          </a:p>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Địa chỉ: Lai Vung, Đồng Tháp</a:t>
            </a:r>
            <a:endParaRPr sz="2800">
              <a:latin typeface="Arial"/>
              <a:ea typeface="Arial"/>
              <a:cs typeface="Arial"/>
              <a:sym typeface="Arial"/>
            </a:endParaRPr>
          </a:p>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Ngày giờ nhập viện: 8h ngày 7/2/2023 </a:t>
            </a:r>
            <a:endParaRPr/>
          </a:p>
          <a:p>
            <a:pPr indent="0" lvl="0" marL="0" rtl="0" algn="l">
              <a:lnSpc>
                <a:spcPct val="100000"/>
              </a:lnSpc>
              <a:spcBef>
                <a:spcPts val="640"/>
              </a:spcBef>
              <a:spcAft>
                <a:spcPts val="0"/>
              </a:spcAft>
              <a:buSzPts val="3200"/>
              <a:buNone/>
            </a:pPr>
            <a:r>
              <a:rPr lang="en-US" sz="2800">
                <a:latin typeface="Arial"/>
                <a:ea typeface="Arial"/>
                <a:cs typeface="Arial"/>
                <a:sym typeface="Arial"/>
              </a:rPr>
              <a:t>   khoa Ngoại Gan Mật Tuỵ - BV Đại học Y Dược TPHCM</a:t>
            </a:r>
            <a:endParaRPr/>
          </a:p>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Mã BN: N23-0025769</a:t>
            </a:r>
            <a:endParaRPr sz="2800">
              <a:latin typeface="Arial"/>
              <a:ea typeface="Arial"/>
              <a:cs typeface="Arial"/>
              <a:sym typeface="Arial"/>
            </a:endParaRPr>
          </a:p>
        </p:txBody>
      </p:sp>
      <p:pic>
        <p:nvPicPr>
          <p:cNvPr descr="Gallstones Vectors &amp; Illustrations for Free Download | Freepik" id="732" name="Google Shape;732;p87"/>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33" name="Google Shape;733;p87"/>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34" name="Google Shape;734;p87"/>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HÀNH CHÍNH</a:t>
            </a:r>
            <a:endParaRPr b="0" i="0" sz="1400" u="none" cap="none" strike="noStrike">
              <a:solidFill>
                <a:srgbClr val="000000"/>
              </a:solidFill>
              <a:latin typeface="Arial"/>
              <a:ea typeface="Arial"/>
              <a:cs typeface="Arial"/>
              <a:sym typeface="Arial"/>
            </a:endParaRPr>
          </a:p>
        </p:txBody>
      </p:sp>
      <p:sp>
        <p:nvSpPr>
          <p:cNvPr id="735" name="Google Shape;735;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b="1"/>
          </a:p>
        </p:txBody>
      </p:sp>
      <p:sp>
        <p:nvSpPr>
          <p:cNvPr id="741" name="Google Shape;741;p88"/>
          <p:cNvSpPr txBox="1"/>
          <p:nvPr>
            <p:ph idx="1" type="body"/>
          </p:nvPr>
        </p:nvSpPr>
        <p:spPr>
          <a:xfrm>
            <a:off x="457200" y="2309859"/>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Đau bụng hạ sườn P + thượng vị</a:t>
            </a:r>
            <a:endParaRPr/>
          </a:p>
        </p:txBody>
      </p:sp>
      <p:pic>
        <p:nvPicPr>
          <p:cNvPr descr="Gallstones Vectors &amp; Illustrations for Free Download | Freepik" id="742" name="Google Shape;742;p88"/>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43" name="Google Shape;743;p88"/>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44" name="Google Shape;744;p88"/>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LÍ DO NHẬP VIỆN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b="1"/>
          </a:p>
        </p:txBody>
      </p:sp>
      <p:sp>
        <p:nvSpPr>
          <p:cNvPr id="750" name="Google Shape;750;p89"/>
          <p:cNvSpPr txBox="1"/>
          <p:nvPr>
            <p:ph idx="1" type="body"/>
          </p:nvPr>
        </p:nvSpPr>
        <p:spPr>
          <a:xfrm>
            <a:off x="1257300" y="2037425"/>
            <a:ext cx="15773400" cy="7257497"/>
          </a:xfrm>
          <a:prstGeom prst="rect">
            <a:avLst/>
          </a:prstGeom>
          <a:noFill/>
          <a:ln>
            <a:noFill/>
          </a:ln>
        </p:spPr>
        <p:txBody>
          <a:bodyPr anchorCtr="0" anchor="t" bIns="45700" lIns="91425" spcFirstLastPara="1" rIns="91425" wrap="square" tIns="45700">
            <a:normAutofit/>
          </a:bodyPr>
          <a:lstStyle/>
          <a:p>
            <a:pPr indent="-431800" lvl="0" marL="457200" rtl="0" algn="just">
              <a:lnSpc>
                <a:spcPct val="100000"/>
              </a:lnSpc>
              <a:spcBef>
                <a:spcPts val="640"/>
              </a:spcBef>
              <a:spcAft>
                <a:spcPts val="0"/>
              </a:spcAft>
              <a:buSzPts val="3200"/>
              <a:buChar char="•"/>
            </a:pPr>
            <a:r>
              <a:rPr lang="en-US"/>
              <a:t>Cách nhập viện 5 ngày, BN đau bụng quặn cơn vùng thượng vị, không lan, cơn đau xuất hiện sau bữa ăn 20 phút, mỗi cơn kéo dài khoảng 10 phút, đau 3 lần/ngày, mức độ đau 6/10, không có yếu tố tăng giảm đau. BN đi khám phòng khám tư được chẩn đoán viêm dạ dày, điều trị bằng thuốc uống, thuốc chích không rõ loại trong 3 ngày, BN giảm đau còn 1 cơn/ngày, mức độ đau 3/10.</a:t>
            </a:r>
            <a:endParaRPr/>
          </a:p>
          <a:p>
            <a:pPr indent="-431800" lvl="0" marL="457200" rtl="0" algn="just">
              <a:lnSpc>
                <a:spcPct val="100000"/>
              </a:lnSpc>
              <a:spcBef>
                <a:spcPts val="640"/>
              </a:spcBef>
              <a:spcAft>
                <a:spcPts val="0"/>
              </a:spcAft>
              <a:buSzPts val="3200"/>
              <a:buChar char="•"/>
            </a:pPr>
            <a:r>
              <a:rPr lang="en-US"/>
              <a:t>Cách nhập viện 2 ngày, BN có sốt (không kẹp nhiệt độ), không lạnh run, tiểu vàng sậm 1,5L/ngày, đi tiêu phân bạc màu 1 lần, vàng da, vàng mắt tăng dần. BN đau bụng vùng thượng vị và hạ sườn P, không lan, đau liên tục, mức độ từ vừa đến nặng, không yếu tố tăng giảm đau nên đi khám tại BV ĐHYD.</a:t>
            </a:r>
            <a:endParaRPr/>
          </a:p>
        </p:txBody>
      </p:sp>
      <p:pic>
        <p:nvPicPr>
          <p:cNvPr descr="Gallstones Vectors &amp; Illustrations for Free Download | Freepik" id="751" name="Google Shape;751;p89"/>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52" name="Google Shape;752;p89"/>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53" name="Google Shape;753;p89"/>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BỆNH SỬ</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5"/>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182" name="Google Shape;182;p45"/>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183" name="Google Shape;183;p45"/>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184" name="Google Shape;184;p45"/>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185" name="Google Shape;185;p45"/>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Cơ chế bệnh sinh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0"/>
          <p:cNvSpPr txBox="1"/>
          <p:nvPr>
            <p:ph idx="1" type="body"/>
          </p:nvPr>
        </p:nvSpPr>
        <p:spPr>
          <a:xfrm>
            <a:off x="457200" y="2035221"/>
            <a:ext cx="17177657"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Trong quá trình bệnh, BN ăn uống kém, không nôn ói, không ợ hơi, ợ chua, không chướng bụng.</a:t>
            </a:r>
            <a:endParaRPr/>
          </a:p>
          <a:p>
            <a:pPr indent="-431800" lvl="0" marL="457200" rtl="0" algn="l">
              <a:lnSpc>
                <a:spcPct val="100000"/>
              </a:lnSpc>
              <a:spcBef>
                <a:spcPts val="640"/>
              </a:spcBef>
              <a:spcAft>
                <a:spcPts val="0"/>
              </a:spcAft>
              <a:buSzPts val="3200"/>
              <a:buChar char="•"/>
            </a:pPr>
            <a:r>
              <a:rPr lang="en-US"/>
              <a:t>Sinh hiệu lúc nhập viện: </a:t>
            </a:r>
            <a:endParaRPr/>
          </a:p>
          <a:p>
            <a:pPr indent="-431800" lvl="0" marL="457200" rtl="0" algn="l">
              <a:lnSpc>
                <a:spcPct val="100000"/>
              </a:lnSpc>
              <a:spcBef>
                <a:spcPts val="640"/>
              </a:spcBef>
              <a:spcAft>
                <a:spcPts val="0"/>
              </a:spcAft>
              <a:buSzPts val="3200"/>
              <a:buChar char="•"/>
            </a:pPr>
            <a:r>
              <a:rPr lang="en-US"/>
              <a:t>Mạch: 84 l/p; Huyết áp 120/80 mmHg; </a:t>
            </a:r>
            <a:endParaRPr/>
          </a:p>
          <a:p>
            <a:pPr indent="-431800" lvl="0" marL="457200" rtl="0" algn="l">
              <a:lnSpc>
                <a:spcPct val="100000"/>
              </a:lnSpc>
              <a:spcBef>
                <a:spcPts val="640"/>
              </a:spcBef>
              <a:spcAft>
                <a:spcPts val="0"/>
              </a:spcAft>
              <a:buSzPts val="3200"/>
              <a:buChar char="•"/>
            </a:pPr>
            <a:r>
              <a:rPr lang="en-US"/>
              <a:t>Nhiệt độ 37 độ C; nhịp thở 18 l/p; SpO2 98%. </a:t>
            </a:r>
            <a:endParaRPr/>
          </a:p>
          <a:p>
            <a:pPr indent="-431800" lvl="0" marL="457200" rtl="0" algn="l">
              <a:lnSpc>
                <a:spcPct val="100000"/>
              </a:lnSpc>
              <a:spcBef>
                <a:spcPts val="640"/>
              </a:spcBef>
              <a:spcAft>
                <a:spcPts val="0"/>
              </a:spcAft>
              <a:buSzPts val="3200"/>
              <a:buChar char="•"/>
            </a:pPr>
            <a:r>
              <a:rPr lang="en-US"/>
              <a:t>Cân nặng 75kg, chiều cao 168 cm. BMI 26,57 kg/m2 </a:t>
            </a:r>
            <a:endParaRPr/>
          </a:p>
        </p:txBody>
      </p:sp>
      <p:sp>
        <p:nvSpPr>
          <p:cNvPr id="759" name="Google Shape;759;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760" name="Google Shape;760;p90"/>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61" name="Google Shape;761;p90"/>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62" name="Google Shape;762;p90"/>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BỆNH SỬ</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1"/>
          <p:cNvSpPr txBox="1"/>
          <p:nvPr>
            <p:ph idx="1" type="body"/>
          </p:nvPr>
        </p:nvSpPr>
        <p:spPr>
          <a:xfrm>
            <a:off x="457200" y="2035221"/>
            <a:ext cx="17047029" cy="4525963"/>
          </a:xfrm>
          <a:prstGeom prst="rect">
            <a:avLst/>
          </a:prstGeom>
          <a:noFill/>
          <a:ln>
            <a:noFill/>
          </a:ln>
        </p:spPr>
        <p:txBody>
          <a:bodyPr anchorCtr="0" anchor="t" bIns="45700" lIns="91425" spcFirstLastPara="1" rIns="91425" wrap="square" tIns="45700">
            <a:normAutofit/>
          </a:bodyPr>
          <a:lstStyle/>
          <a:p>
            <a:pPr indent="-431800" lvl="0" marL="457200" rtl="0" algn="just">
              <a:lnSpc>
                <a:spcPct val="100000"/>
              </a:lnSpc>
              <a:spcBef>
                <a:spcPts val="640"/>
              </a:spcBef>
              <a:spcAft>
                <a:spcPts val="0"/>
              </a:spcAft>
              <a:buSzPts val="3200"/>
              <a:buChar char="•"/>
            </a:pPr>
            <a:r>
              <a:rPr lang="en-US"/>
              <a:t>BN chưa từng đau bụng với tính chất tương tự trước đây</a:t>
            </a:r>
            <a:endParaRPr/>
          </a:p>
          <a:p>
            <a:pPr indent="-431800" lvl="0" marL="457200" rtl="0" algn="just">
              <a:lnSpc>
                <a:spcPct val="100000"/>
              </a:lnSpc>
              <a:spcBef>
                <a:spcPts val="640"/>
              </a:spcBef>
              <a:spcAft>
                <a:spcPts val="0"/>
              </a:spcAft>
              <a:buSzPts val="3200"/>
              <a:buChar char="•"/>
            </a:pPr>
            <a:r>
              <a:rPr lang="en-US"/>
              <a:t>Chưa ghi nhận tiền căn viêm loét dạ dày tá tràng, bệnh lí gan, viêm đại tràng, viêm tuỵ, bệnh lí ác tính trước đây </a:t>
            </a:r>
            <a:endParaRPr/>
          </a:p>
          <a:p>
            <a:pPr indent="-431800" lvl="0" marL="457200" rtl="0" algn="just">
              <a:lnSpc>
                <a:spcPct val="100000"/>
              </a:lnSpc>
              <a:spcBef>
                <a:spcPts val="640"/>
              </a:spcBef>
              <a:spcAft>
                <a:spcPts val="0"/>
              </a:spcAft>
              <a:buSzPts val="3200"/>
              <a:buChar char="•"/>
            </a:pPr>
            <a:r>
              <a:rPr lang="en-US"/>
              <a:t>BN tăng huyết áp 10 năm, điều trị thường xuyên, huyết áp cao nhất 160/xx mmHg, huyết áp trung bình 120/xx mmHg. </a:t>
            </a:r>
            <a:endParaRPr/>
          </a:p>
          <a:p>
            <a:pPr indent="-431800" lvl="0" marL="457200" rtl="0" algn="just">
              <a:lnSpc>
                <a:spcPct val="100000"/>
              </a:lnSpc>
              <a:spcBef>
                <a:spcPts val="640"/>
              </a:spcBef>
              <a:spcAft>
                <a:spcPts val="0"/>
              </a:spcAft>
              <a:buSzPts val="3200"/>
              <a:buChar char="•"/>
            </a:pPr>
            <a:r>
              <a:rPr lang="en-US"/>
              <a:t>Chưa ghi nhận tiền căn sử dụng thuốc, không bị chấn thương hay tai nạn trước đó</a:t>
            </a:r>
            <a:endParaRPr/>
          </a:p>
          <a:p>
            <a:pPr indent="-431800" lvl="0" marL="457200" rtl="0" algn="just">
              <a:lnSpc>
                <a:spcPct val="100000"/>
              </a:lnSpc>
              <a:spcBef>
                <a:spcPts val="640"/>
              </a:spcBef>
              <a:spcAft>
                <a:spcPts val="0"/>
              </a:spcAft>
              <a:buSzPts val="3200"/>
              <a:buChar char="•"/>
            </a:pPr>
            <a:r>
              <a:rPr lang="en-US"/>
              <a:t>Chưa tiêm ngừa viêm gan siêu vi B</a:t>
            </a:r>
            <a:endParaRPr/>
          </a:p>
          <a:p>
            <a:pPr indent="-431800" lvl="0" marL="457200" rtl="0" algn="just">
              <a:lnSpc>
                <a:spcPct val="100000"/>
              </a:lnSpc>
              <a:spcBef>
                <a:spcPts val="640"/>
              </a:spcBef>
              <a:spcAft>
                <a:spcPts val="0"/>
              </a:spcAft>
              <a:buSzPts val="3200"/>
              <a:buChar char="•"/>
            </a:pPr>
            <a:r>
              <a:rPr lang="en-US"/>
              <a:t>Chưa từng nội soi dạ dày, nội soi đại tràng trước đây, chưa từng biết hay điều trị bệnh lý Hp</a:t>
            </a:r>
            <a:endParaRPr/>
          </a:p>
          <a:p>
            <a:pPr indent="-228600" lvl="0" marL="457200" rtl="0" algn="just">
              <a:lnSpc>
                <a:spcPct val="100000"/>
              </a:lnSpc>
              <a:spcBef>
                <a:spcPts val="640"/>
              </a:spcBef>
              <a:spcAft>
                <a:spcPts val="0"/>
              </a:spcAft>
              <a:buSzPts val="3200"/>
              <a:buNone/>
            </a:pPr>
            <a:r>
              <a:t/>
            </a:r>
            <a:endParaRPr/>
          </a:p>
        </p:txBody>
      </p:sp>
      <p:sp>
        <p:nvSpPr>
          <p:cNvPr id="768" name="Google Shape;768;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769" name="Google Shape;769;p91"/>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70" name="Google Shape;770;p91"/>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71" name="Google Shape;771;p91"/>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TIỀN CĂN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ph idx="1" type="body"/>
          </p:nvPr>
        </p:nvSpPr>
        <p:spPr>
          <a:xfrm>
            <a:off x="457199" y="1600200"/>
            <a:ext cx="17047029"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Ngoại khoa: Chưa từng ghi nhận tiền căn ngoại khoa trước đây</a:t>
            </a:r>
            <a:endParaRPr/>
          </a:p>
          <a:p>
            <a:pPr indent="-431800" lvl="0" marL="457200" rtl="0" algn="l">
              <a:lnSpc>
                <a:spcPct val="100000"/>
              </a:lnSpc>
              <a:spcBef>
                <a:spcPts val="640"/>
              </a:spcBef>
              <a:spcAft>
                <a:spcPts val="0"/>
              </a:spcAft>
              <a:buSzPts val="3200"/>
              <a:buChar char="•"/>
            </a:pPr>
            <a:r>
              <a:rPr lang="en-US"/>
              <a:t>Dị ứng: chưa ghi nhận tiền căn dị ứng thuốc, thức ăn</a:t>
            </a:r>
            <a:endParaRPr/>
          </a:p>
          <a:p>
            <a:pPr indent="-431800" lvl="0" marL="457200" rtl="0" algn="l">
              <a:lnSpc>
                <a:spcPct val="100000"/>
              </a:lnSpc>
              <a:spcBef>
                <a:spcPts val="640"/>
              </a:spcBef>
              <a:spcAft>
                <a:spcPts val="0"/>
              </a:spcAft>
              <a:buSzPts val="3200"/>
              <a:buChar char="•"/>
            </a:pPr>
            <a:r>
              <a:rPr lang="en-US"/>
              <a:t>Sinh hoạt: hút thuốc lá 20 gói-năm, sử dụng rượu bia 2 đơn vị cồn/tháng</a:t>
            </a:r>
            <a:endParaRPr/>
          </a:p>
          <a:p>
            <a:pPr indent="-431800" lvl="0" marL="457200" rtl="0" algn="l">
              <a:lnSpc>
                <a:spcPct val="100000"/>
              </a:lnSpc>
              <a:spcBef>
                <a:spcPts val="640"/>
              </a:spcBef>
              <a:spcAft>
                <a:spcPts val="0"/>
              </a:spcAft>
              <a:buSzPts val="3200"/>
              <a:buChar char="•"/>
            </a:pPr>
            <a:r>
              <a:rPr lang="en-US"/>
              <a:t>Gia đình chưa ghi nhận tiền căn bệnh lý ung thư, lao, viêm gan siêu vi</a:t>
            </a:r>
            <a:endParaRPr/>
          </a:p>
        </p:txBody>
      </p:sp>
      <p:sp>
        <p:nvSpPr>
          <p:cNvPr id="777" name="Google Shape;777;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778" name="Google Shape;778;p92"/>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79" name="Google Shape;779;p92"/>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80" name="Google Shape;780;p92"/>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TIỀN CĂN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3"/>
          <p:cNvSpPr txBox="1"/>
          <p:nvPr>
            <p:ph idx="1" type="body"/>
          </p:nvPr>
        </p:nvSpPr>
        <p:spPr>
          <a:xfrm>
            <a:off x="1257300" y="2161872"/>
            <a:ext cx="15773400" cy="7294602"/>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Tổng trạng</a:t>
            </a:r>
            <a:endParaRPr/>
          </a:p>
          <a:p>
            <a:pPr indent="0" lvl="0" marL="0" rtl="0" algn="l">
              <a:lnSpc>
                <a:spcPct val="100000"/>
              </a:lnSpc>
              <a:spcBef>
                <a:spcPts val="640"/>
              </a:spcBef>
              <a:spcAft>
                <a:spcPts val="0"/>
              </a:spcAft>
              <a:buSzPts val="3200"/>
              <a:buNone/>
            </a:pPr>
            <a:r>
              <a:rPr lang="en-US"/>
              <a:t>- Bệnh nhân tỉnh, tiếp xúc tốt</a:t>
            </a:r>
            <a:endParaRPr/>
          </a:p>
          <a:p>
            <a:pPr indent="0" lvl="0" marL="0" rtl="0" algn="l">
              <a:lnSpc>
                <a:spcPct val="100000"/>
              </a:lnSpc>
              <a:spcBef>
                <a:spcPts val="640"/>
              </a:spcBef>
              <a:spcAft>
                <a:spcPts val="0"/>
              </a:spcAft>
              <a:buSzPts val="3200"/>
              <a:buNone/>
            </a:pPr>
            <a:r>
              <a:rPr lang="en-US"/>
              <a:t>- Sinh hiệu: Mạch 80 lần/phút, HA 120/70 mmHg, Nhịp thở 20 lần/phút, Nhiệt độ 37, SpO2 98%</a:t>
            </a:r>
            <a:endParaRPr/>
          </a:p>
          <a:p>
            <a:pPr indent="0" lvl="0" marL="0" rtl="0" algn="l">
              <a:lnSpc>
                <a:spcPct val="100000"/>
              </a:lnSpc>
              <a:spcBef>
                <a:spcPts val="640"/>
              </a:spcBef>
              <a:spcAft>
                <a:spcPts val="0"/>
              </a:spcAft>
              <a:buSzPts val="3200"/>
              <a:buNone/>
            </a:pPr>
            <a:r>
              <a:rPr lang="en-US"/>
              <a:t>- Cân nặng 75kg, chiều cao 168 cm. BMI 26,57 kg/m2 -&gt; Béo phì độ I</a:t>
            </a:r>
            <a:endParaRPr/>
          </a:p>
          <a:p>
            <a:pPr indent="0" lvl="0" marL="0" rtl="0" algn="l">
              <a:lnSpc>
                <a:spcPct val="100000"/>
              </a:lnSpc>
              <a:spcBef>
                <a:spcPts val="640"/>
              </a:spcBef>
              <a:spcAft>
                <a:spcPts val="0"/>
              </a:spcAft>
              <a:buSzPts val="3200"/>
              <a:buNone/>
            </a:pPr>
            <a:r>
              <a:rPr lang="en-US"/>
              <a:t>- Niêm mạc mắt vàng, da vàng</a:t>
            </a:r>
            <a:endParaRPr/>
          </a:p>
          <a:p>
            <a:pPr indent="0" lvl="0" marL="0" rtl="0" algn="l">
              <a:lnSpc>
                <a:spcPct val="100000"/>
              </a:lnSpc>
              <a:spcBef>
                <a:spcPts val="640"/>
              </a:spcBef>
              <a:spcAft>
                <a:spcPts val="0"/>
              </a:spcAft>
              <a:buSzPts val="3200"/>
              <a:buNone/>
            </a:pPr>
            <a:r>
              <a:rPr lang="en-US"/>
              <a:t>- Không phù, không xuất huyết da niêm, môi không khô, lưỡi không dơ</a:t>
            </a:r>
            <a:endParaRPr/>
          </a:p>
          <a:p>
            <a:pPr indent="-431800" lvl="0" marL="457200" rtl="0" algn="l">
              <a:lnSpc>
                <a:spcPct val="100000"/>
              </a:lnSpc>
              <a:spcBef>
                <a:spcPts val="640"/>
              </a:spcBef>
              <a:spcAft>
                <a:spcPts val="0"/>
              </a:spcAft>
              <a:buSzPts val="3200"/>
              <a:buChar char="•"/>
            </a:pPr>
            <a:r>
              <a:rPr lang="en-US"/>
              <a:t>Đầu mặt cổ</a:t>
            </a:r>
            <a:endParaRPr/>
          </a:p>
          <a:p>
            <a:pPr indent="0" lvl="0" marL="0" rtl="0" algn="l">
              <a:lnSpc>
                <a:spcPct val="100000"/>
              </a:lnSpc>
              <a:spcBef>
                <a:spcPts val="640"/>
              </a:spcBef>
              <a:spcAft>
                <a:spcPts val="0"/>
              </a:spcAft>
              <a:buSzPts val="3200"/>
              <a:buNone/>
            </a:pPr>
            <a:r>
              <a:rPr lang="en-US"/>
              <a:t>- Cân đối, không biến dạng</a:t>
            </a:r>
            <a:endParaRPr/>
          </a:p>
          <a:p>
            <a:pPr indent="0" lvl="0" marL="0" rtl="0" algn="l">
              <a:lnSpc>
                <a:spcPct val="100000"/>
              </a:lnSpc>
              <a:spcBef>
                <a:spcPts val="640"/>
              </a:spcBef>
              <a:spcAft>
                <a:spcPts val="0"/>
              </a:spcAft>
              <a:buSzPts val="3200"/>
              <a:buNone/>
            </a:pPr>
            <a:r>
              <a:rPr lang="en-US"/>
              <a:t>- Hạch cổ không sờ chạm</a:t>
            </a:r>
            <a:endParaRPr/>
          </a:p>
          <a:p>
            <a:pPr indent="-228600" lvl="0" marL="457200" rtl="0" algn="l">
              <a:lnSpc>
                <a:spcPct val="100000"/>
              </a:lnSpc>
              <a:spcBef>
                <a:spcPts val="640"/>
              </a:spcBef>
              <a:spcAft>
                <a:spcPts val="0"/>
              </a:spcAft>
              <a:buSzPts val="3200"/>
              <a:buNone/>
            </a:pPr>
            <a:r>
              <a:t/>
            </a:r>
            <a:endParaRPr/>
          </a:p>
        </p:txBody>
      </p:sp>
      <p:sp>
        <p:nvSpPr>
          <p:cNvPr id="786" name="Google Shape;786;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787" name="Google Shape;787;p93"/>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88" name="Google Shape;788;p93"/>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89" name="Google Shape;789;p93"/>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KHÁM </a:t>
            </a:r>
            <a:r>
              <a:rPr b="1" i="0" lang="en-US" sz="3000" u="none" cap="none" strike="noStrike">
                <a:solidFill>
                  <a:srgbClr val="5E7F73"/>
                </a:solidFill>
                <a:latin typeface="Bitter"/>
                <a:ea typeface="Bitter"/>
                <a:cs typeface="Bitter"/>
                <a:sym typeface="Bitter"/>
              </a:rPr>
              <a:t>(7H 9/2/2023)</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4"/>
          <p:cNvSpPr txBox="1"/>
          <p:nvPr>
            <p:ph idx="1" type="body"/>
          </p:nvPr>
        </p:nvSpPr>
        <p:spPr>
          <a:xfrm>
            <a:off x="1257300" y="2250490"/>
            <a:ext cx="15773400" cy="7014956"/>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Lồng ngực</a:t>
            </a:r>
            <a:endParaRPr/>
          </a:p>
          <a:p>
            <a:pPr indent="0" lvl="0" marL="0" rtl="0" algn="l">
              <a:lnSpc>
                <a:spcPct val="100000"/>
              </a:lnSpc>
              <a:spcBef>
                <a:spcPts val="640"/>
              </a:spcBef>
              <a:spcAft>
                <a:spcPts val="0"/>
              </a:spcAft>
              <a:buSzPts val="3200"/>
              <a:buNone/>
            </a:pPr>
            <a:r>
              <a:rPr lang="en-US"/>
              <a:t>- Lồng ngực cân đối, di động theo nhịp thở, không sẹo mổ cũ, không sao mạch</a:t>
            </a:r>
            <a:endParaRPr/>
          </a:p>
          <a:p>
            <a:pPr indent="-431800" lvl="0" marL="457200" rtl="0" algn="l">
              <a:lnSpc>
                <a:spcPct val="100000"/>
              </a:lnSpc>
              <a:spcBef>
                <a:spcPts val="640"/>
              </a:spcBef>
              <a:spcAft>
                <a:spcPts val="0"/>
              </a:spcAft>
              <a:buSzPts val="3200"/>
              <a:buChar char="•"/>
            </a:pPr>
            <a:r>
              <a:rPr lang="en-US"/>
              <a:t>Tim:</a:t>
            </a:r>
            <a:endParaRPr/>
          </a:p>
          <a:p>
            <a:pPr indent="0" lvl="0" marL="0" rtl="0" algn="l">
              <a:lnSpc>
                <a:spcPct val="100000"/>
              </a:lnSpc>
              <a:spcBef>
                <a:spcPts val="640"/>
              </a:spcBef>
              <a:spcAft>
                <a:spcPts val="0"/>
              </a:spcAft>
              <a:buSzPts val="3200"/>
              <a:buNone/>
            </a:pPr>
            <a:r>
              <a:rPr lang="en-US"/>
              <a:t>- Mỏm tim ở KLS V, đường trung đòn trái, diện đập 1x1cm2</a:t>
            </a:r>
            <a:endParaRPr/>
          </a:p>
          <a:p>
            <a:pPr indent="0" lvl="0" marL="0" rtl="0" algn="l">
              <a:lnSpc>
                <a:spcPct val="100000"/>
              </a:lnSpc>
              <a:spcBef>
                <a:spcPts val="640"/>
              </a:spcBef>
              <a:spcAft>
                <a:spcPts val="0"/>
              </a:spcAft>
              <a:buSzPts val="3200"/>
              <a:buNone/>
            </a:pPr>
            <a:r>
              <a:rPr lang="en-US"/>
              <a:t>- Không ổ đập bất thường, không rung miêu, Harzer (-)</a:t>
            </a:r>
            <a:endParaRPr/>
          </a:p>
          <a:p>
            <a:pPr indent="0" lvl="0" marL="0" rtl="0" algn="l">
              <a:lnSpc>
                <a:spcPct val="100000"/>
              </a:lnSpc>
              <a:spcBef>
                <a:spcPts val="640"/>
              </a:spcBef>
              <a:spcAft>
                <a:spcPts val="0"/>
              </a:spcAft>
              <a:buSzPts val="3200"/>
              <a:buNone/>
            </a:pPr>
            <a:r>
              <a:rPr lang="en-US"/>
              <a:t>- T1, T2 đều rõ, không âm thổi, tần số 76 lần/phút </a:t>
            </a:r>
            <a:endParaRPr/>
          </a:p>
          <a:p>
            <a:pPr indent="-431800" lvl="0" marL="457200" rtl="0" algn="l">
              <a:lnSpc>
                <a:spcPct val="100000"/>
              </a:lnSpc>
              <a:spcBef>
                <a:spcPts val="640"/>
              </a:spcBef>
              <a:spcAft>
                <a:spcPts val="0"/>
              </a:spcAft>
              <a:buSzPts val="3200"/>
              <a:buChar char="•"/>
            </a:pPr>
            <a:r>
              <a:rPr lang="en-US"/>
              <a:t>Phổi:</a:t>
            </a:r>
            <a:endParaRPr/>
          </a:p>
          <a:p>
            <a:pPr indent="0" lvl="0" marL="0" rtl="0" algn="l">
              <a:lnSpc>
                <a:spcPct val="100000"/>
              </a:lnSpc>
              <a:spcBef>
                <a:spcPts val="640"/>
              </a:spcBef>
              <a:spcAft>
                <a:spcPts val="0"/>
              </a:spcAft>
              <a:buSzPts val="3200"/>
              <a:buNone/>
            </a:pPr>
            <a:r>
              <a:rPr lang="en-US"/>
              <a:t>- Lồng ngực dãn nở đều 2 bên</a:t>
            </a:r>
            <a:endParaRPr/>
          </a:p>
          <a:p>
            <a:pPr indent="0" lvl="0" marL="0" rtl="0" algn="l">
              <a:lnSpc>
                <a:spcPct val="100000"/>
              </a:lnSpc>
              <a:spcBef>
                <a:spcPts val="640"/>
              </a:spcBef>
              <a:spcAft>
                <a:spcPts val="0"/>
              </a:spcAft>
              <a:buSzPts val="3200"/>
              <a:buNone/>
            </a:pPr>
            <a:r>
              <a:rPr lang="en-US"/>
              <a:t>- Rung thanh đều 2 bên, gõ trong khắp phổi </a:t>
            </a:r>
            <a:endParaRPr/>
          </a:p>
          <a:p>
            <a:pPr indent="0" lvl="0" marL="0" rtl="0" algn="l">
              <a:lnSpc>
                <a:spcPct val="100000"/>
              </a:lnSpc>
              <a:spcBef>
                <a:spcPts val="640"/>
              </a:spcBef>
              <a:spcAft>
                <a:spcPts val="0"/>
              </a:spcAft>
              <a:buSzPts val="3200"/>
              <a:buNone/>
            </a:pPr>
            <a:r>
              <a:rPr lang="en-US"/>
              <a:t>- Rì rào phế nang êm dịu 2 phế trường </a:t>
            </a:r>
            <a:endParaRPr/>
          </a:p>
          <a:p>
            <a:pPr indent="-228600" lvl="0" marL="457200" rtl="0" algn="l">
              <a:lnSpc>
                <a:spcPct val="100000"/>
              </a:lnSpc>
              <a:spcBef>
                <a:spcPts val="640"/>
              </a:spcBef>
              <a:spcAft>
                <a:spcPts val="0"/>
              </a:spcAft>
              <a:buSzPts val="3200"/>
              <a:buNone/>
            </a:pPr>
            <a:r>
              <a:t/>
            </a:r>
            <a:endParaRPr/>
          </a:p>
        </p:txBody>
      </p:sp>
      <p:pic>
        <p:nvPicPr>
          <p:cNvPr descr="Gallstones Vectors &amp; Illustrations for Free Download | Freepik" id="795" name="Google Shape;795;p94"/>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796" name="Google Shape;796;p94"/>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797" name="Google Shape;797;p94"/>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KHÁM </a:t>
            </a:r>
            <a:r>
              <a:rPr b="1" i="0" lang="en-US" sz="3000" u="none" cap="none" strike="noStrike">
                <a:solidFill>
                  <a:srgbClr val="5E7F73"/>
                </a:solidFill>
                <a:latin typeface="Bitter"/>
                <a:ea typeface="Bitter"/>
                <a:cs typeface="Bitter"/>
                <a:sym typeface="Bitter"/>
              </a:rPr>
              <a:t>(7H 9/2/2023)</a:t>
            </a:r>
            <a:endParaRPr b="0" i="0" sz="3000" u="none" cap="none" strike="noStrike">
              <a:solidFill>
                <a:srgbClr val="000000"/>
              </a:solidFill>
              <a:latin typeface="Arial"/>
              <a:ea typeface="Arial"/>
              <a:cs typeface="Arial"/>
              <a:sym typeface="Arial"/>
            </a:endParaRPr>
          </a:p>
        </p:txBody>
      </p:sp>
      <p:sp>
        <p:nvSpPr>
          <p:cNvPr id="798" name="Google Shape;798;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257300" y="2738438"/>
            <a:ext cx="16333803" cy="652700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640"/>
              </a:spcBef>
              <a:spcAft>
                <a:spcPts val="0"/>
              </a:spcAft>
              <a:buSzPts val="3200"/>
              <a:buNone/>
            </a:pPr>
            <a:r>
              <a:rPr lang="en-US"/>
              <a:t>* Bụng:</a:t>
            </a:r>
            <a:endParaRPr/>
          </a:p>
          <a:p>
            <a:pPr indent="-431800" lvl="0" marL="457200" rtl="0" algn="l">
              <a:lnSpc>
                <a:spcPct val="100000"/>
              </a:lnSpc>
              <a:spcBef>
                <a:spcPts val="640"/>
              </a:spcBef>
              <a:spcAft>
                <a:spcPts val="0"/>
              </a:spcAft>
              <a:buSzPts val="3200"/>
              <a:buChar char="•"/>
            </a:pPr>
            <a:r>
              <a:rPr lang="en-US"/>
              <a:t>Nhìn: bụng cân đối, di động đều theo nhịp thở, không sẹo mổ cũ, không tuần hoàn bàng hệ</a:t>
            </a:r>
            <a:endParaRPr/>
          </a:p>
          <a:p>
            <a:pPr indent="-431800" lvl="0" marL="457200" rtl="0" algn="l">
              <a:lnSpc>
                <a:spcPct val="100000"/>
              </a:lnSpc>
              <a:spcBef>
                <a:spcPts val="640"/>
              </a:spcBef>
              <a:spcAft>
                <a:spcPts val="0"/>
              </a:spcAft>
              <a:buSzPts val="3200"/>
              <a:buChar char="•"/>
            </a:pPr>
            <a:r>
              <a:rPr lang="en-US"/>
              <a:t>Nghe: nhu động ruột 6 lần/phút</a:t>
            </a:r>
            <a:endParaRPr/>
          </a:p>
          <a:p>
            <a:pPr indent="-431800" lvl="0" marL="457200" rtl="0" algn="l">
              <a:lnSpc>
                <a:spcPct val="100000"/>
              </a:lnSpc>
              <a:spcBef>
                <a:spcPts val="640"/>
              </a:spcBef>
              <a:spcAft>
                <a:spcPts val="0"/>
              </a:spcAft>
              <a:buSzPts val="3200"/>
              <a:buChar char="•"/>
            </a:pPr>
            <a:r>
              <a:rPr lang="en-US"/>
              <a:t>Gõ trong khắp bụng</a:t>
            </a:r>
            <a:endParaRPr/>
          </a:p>
          <a:p>
            <a:pPr indent="-431800" lvl="0" marL="457200" rtl="0" algn="l">
              <a:lnSpc>
                <a:spcPct val="100000"/>
              </a:lnSpc>
              <a:spcBef>
                <a:spcPts val="640"/>
              </a:spcBef>
              <a:spcAft>
                <a:spcPts val="0"/>
              </a:spcAft>
              <a:buSzPts val="3200"/>
              <a:buChar char="•"/>
            </a:pPr>
            <a:r>
              <a:rPr lang="en-US"/>
              <a:t>Sờ:</a:t>
            </a:r>
            <a:endParaRPr/>
          </a:p>
          <a:p>
            <a:pPr indent="-431800" lvl="0" marL="457200" rtl="0" algn="l">
              <a:lnSpc>
                <a:spcPct val="100000"/>
              </a:lnSpc>
              <a:spcBef>
                <a:spcPts val="640"/>
              </a:spcBef>
              <a:spcAft>
                <a:spcPts val="0"/>
              </a:spcAft>
              <a:buSzPts val="3200"/>
              <a:buFont typeface="Calibri"/>
              <a:buChar char="-"/>
            </a:pPr>
            <a:r>
              <a:rPr lang="en-US"/>
              <a:t>Sờ nông: bụng mềm, ấn đau vùng hạ sườn P và thượng vị. Murphy (+)</a:t>
            </a:r>
            <a:endParaRPr/>
          </a:p>
          <a:p>
            <a:pPr indent="0" lvl="0" marL="0" rtl="0" algn="l">
              <a:lnSpc>
                <a:spcPct val="100000"/>
              </a:lnSpc>
              <a:spcBef>
                <a:spcPts val="640"/>
              </a:spcBef>
              <a:spcAft>
                <a:spcPts val="0"/>
              </a:spcAft>
              <a:buSzPts val="3200"/>
              <a:buNone/>
            </a:pPr>
            <a:r>
              <a:rPr lang="en-US"/>
              <a:t>- Gan: chiều cao gan 9cm, bờ dưới gan không sờ chạm, rung gan (-), ấn kẽ sườn (-)</a:t>
            </a:r>
            <a:endParaRPr/>
          </a:p>
          <a:p>
            <a:pPr indent="0" lvl="0" marL="0" rtl="0" algn="l">
              <a:lnSpc>
                <a:spcPct val="100000"/>
              </a:lnSpc>
              <a:spcBef>
                <a:spcPts val="640"/>
              </a:spcBef>
              <a:spcAft>
                <a:spcPts val="0"/>
              </a:spcAft>
              <a:buSzPts val="3200"/>
              <a:buNone/>
            </a:pPr>
            <a:r>
              <a:rPr lang="en-US"/>
              <a:t>- Lách không sờ chạm</a:t>
            </a:r>
            <a:endParaRPr/>
          </a:p>
          <a:p>
            <a:pPr indent="-228600" lvl="0" marL="457200" rtl="0" algn="l">
              <a:lnSpc>
                <a:spcPct val="100000"/>
              </a:lnSpc>
              <a:spcBef>
                <a:spcPts val="640"/>
              </a:spcBef>
              <a:spcAft>
                <a:spcPts val="0"/>
              </a:spcAft>
              <a:buSzPts val="3200"/>
              <a:buNone/>
            </a:pPr>
            <a:r>
              <a:t/>
            </a:r>
            <a:endParaRPr/>
          </a:p>
        </p:txBody>
      </p:sp>
      <p:sp>
        <p:nvSpPr>
          <p:cNvPr id="804" name="Google Shape;804;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805" name="Google Shape;805;p95"/>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06" name="Google Shape;806;p95"/>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807" name="Google Shape;807;p95"/>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KHÁM </a:t>
            </a:r>
            <a:r>
              <a:rPr b="1" i="0" lang="en-US" sz="3000" u="none" cap="none" strike="noStrike">
                <a:solidFill>
                  <a:srgbClr val="5E7F73"/>
                </a:solidFill>
                <a:latin typeface="Bitter"/>
                <a:ea typeface="Bitter"/>
                <a:cs typeface="Bitter"/>
                <a:sym typeface="Bitter"/>
              </a:rPr>
              <a:t>(7H 9/2/2023)</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Thần kinh - Cơ xương khớp </a:t>
            </a:r>
            <a:endParaRPr/>
          </a:p>
          <a:p>
            <a:pPr indent="0" lvl="0" marL="0" rtl="0" algn="l">
              <a:lnSpc>
                <a:spcPct val="100000"/>
              </a:lnSpc>
              <a:spcBef>
                <a:spcPts val="640"/>
              </a:spcBef>
              <a:spcAft>
                <a:spcPts val="0"/>
              </a:spcAft>
              <a:buSzPts val="3200"/>
              <a:buNone/>
            </a:pPr>
            <a:r>
              <a:rPr lang="en-US"/>
              <a:t>- Không biến dạng các chi</a:t>
            </a:r>
            <a:endParaRPr/>
          </a:p>
          <a:p>
            <a:pPr indent="0" lvl="0" marL="0" rtl="0" algn="l">
              <a:lnSpc>
                <a:spcPct val="100000"/>
              </a:lnSpc>
              <a:spcBef>
                <a:spcPts val="640"/>
              </a:spcBef>
              <a:spcAft>
                <a:spcPts val="0"/>
              </a:spcAft>
              <a:buSzPts val="3200"/>
              <a:buNone/>
            </a:pPr>
            <a:r>
              <a:rPr lang="en-US"/>
              <a:t>- Không yếu liệt</a:t>
            </a:r>
            <a:endParaRPr/>
          </a:p>
          <a:p>
            <a:pPr indent="0" lvl="0" marL="0" rtl="0" algn="l">
              <a:lnSpc>
                <a:spcPct val="100000"/>
              </a:lnSpc>
              <a:spcBef>
                <a:spcPts val="640"/>
              </a:spcBef>
              <a:spcAft>
                <a:spcPts val="0"/>
              </a:spcAft>
              <a:buSzPts val="3200"/>
              <a:buNone/>
            </a:pPr>
            <a:r>
              <a:rPr lang="en-US"/>
              <a:t>- Không giới hạn vận động các khớp</a:t>
            </a:r>
            <a:endParaRPr/>
          </a:p>
          <a:p>
            <a:pPr indent="-228600" lvl="0" marL="457200" rtl="0" algn="l">
              <a:lnSpc>
                <a:spcPct val="100000"/>
              </a:lnSpc>
              <a:spcBef>
                <a:spcPts val="640"/>
              </a:spcBef>
              <a:spcAft>
                <a:spcPts val="0"/>
              </a:spcAft>
              <a:buSzPts val="3200"/>
              <a:buNone/>
            </a:pPr>
            <a:r>
              <a:t/>
            </a:r>
            <a:endParaRPr/>
          </a:p>
        </p:txBody>
      </p:sp>
      <p:sp>
        <p:nvSpPr>
          <p:cNvPr id="813" name="Google Shape;813;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814" name="Google Shape;814;p96"/>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15" name="Google Shape;815;p96"/>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816" name="Google Shape;816;p96"/>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KHÁM </a:t>
            </a:r>
            <a:r>
              <a:rPr b="1" i="0" lang="en-US" sz="3000" u="none" cap="none" strike="noStrike">
                <a:solidFill>
                  <a:srgbClr val="5E7F73"/>
                </a:solidFill>
                <a:latin typeface="Bitter"/>
                <a:ea typeface="Bitter"/>
                <a:cs typeface="Bitter"/>
                <a:sym typeface="Bitter"/>
              </a:rPr>
              <a:t>(7H 9/2/2023)</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97"/>
          <p:cNvSpPr txBox="1"/>
          <p:nvPr>
            <p:ph idx="1" type="body"/>
          </p:nvPr>
        </p:nvSpPr>
        <p:spPr>
          <a:xfrm>
            <a:off x="1257300" y="2130641"/>
            <a:ext cx="15773400" cy="7608672"/>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Bệnh nhân nam, 63 tuổi, đến khám vì đau bụng vùng hạ sườn P + thượng vị, bệnh 5 ngày, qua hỏi bệnh và thăm khám ghi nhận:</a:t>
            </a:r>
            <a:endParaRPr/>
          </a:p>
          <a:p>
            <a:pPr indent="-431800" lvl="0" marL="457200" rtl="0" algn="l">
              <a:lnSpc>
                <a:spcPct val="100000"/>
              </a:lnSpc>
              <a:spcBef>
                <a:spcPts val="640"/>
              </a:spcBef>
              <a:spcAft>
                <a:spcPts val="0"/>
              </a:spcAft>
              <a:buSzPts val="3200"/>
              <a:buChar char="•"/>
            </a:pPr>
            <a:r>
              <a:rPr lang="en-US"/>
              <a:t>TCCN:</a:t>
            </a:r>
            <a:endParaRPr/>
          </a:p>
          <a:p>
            <a:pPr indent="-431800" lvl="0" marL="457200" rtl="0" algn="l">
              <a:lnSpc>
                <a:spcPct val="100000"/>
              </a:lnSpc>
              <a:spcBef>
                <a:spcPts val="640"/>
              </a:spcBef>
              <a:spcAft>
                <a:spcPts val="0"/>
              </a:spcAft>
              <a:buSzPts val="3200"/>
              <a:buFont typeface="Calibri"/>
              <a:buChar char="-"/>
            </a:pPr>
            <a:r>
              <a:rPr lang="en-US"/>
              <a:t>Đau hạ sườn P + thượng vị</a:t>
            </a:r>
            <a:endParaRPr/>
          </a:p>
          <a:p>
            <a:pPr indent="-431800" lvl="0" marL="457200" rtl="0" algn="l">
              <a:lnSpc>
                <a:spcPct val="100000"/>
              </a:lnSpc>
              <a:spcBef>
                <a:spcPts val="640"/>
              </a:spcBef>
              <a:spcAft>
                <a:spcPts val="0"/>
              </a:spcAft>
              <a:buSzPts val="3200"/>
              <a:buFont typeface="Calibri"/>
              <a:buChar char="-"/>
            </a:pPr>
            <a:r>
              <a:rPr lang="en-US"/>
              <a:t>Sốt</a:t>
            </a:r>
            <a:endParaRPr/>
          </a:p>
          <a:p>
            <a:pPr indent="-431800" lvl="0" marL="457200" rtl="0" algn="l">
              <a:lnSpc>
                <a:spcPct val="100000"/>
              </a:lnSpc>
              <a:spcBef>
                <a:spcPts val="640"/>
              </a:spcBef>
              <a:spcAft>
                <a:spcPts val="0"/>
              </a:spcAft>
              <a:buSzPts val="3200"/>
              <a:buFont typeface="Calibri"/>
              <a:buChar char="-"/>
            </a:pPr>
            <a:r>
              <a:rPr lang="en-US"/>
              <a:t>Vàng da, vàng mắt</a:t>
            </a:r>
            <a:endParaRPr/>
          </a:p>
          <a:p>
            <a:pPr indent="-431800" lvl="0" marL="457200" rtl="0" algn="l">
              <a:lnSpc>
                <a:spcPct val="100000"/>
              </a:lnSpc>
              <a:spcBef>
                <a:spcPts val="640"/>
              </a:spcBef>
              <a:spcAft>
                <a:spcPts val="0"/>
              </a:spcAft>
              <a:buSzPts val="3200"/>
              <a:buFont typeface="Calibri"/>
              <a:buChar char="-"/>
            </a:pPr>
            <a:r>
              <a:rPr lang="en-US"/>
              <a:t>Tiểu sậm màu, tiêu phân bạc màu</a:t>
            </a:r>
            <a:endParaRPr/>
          </a:p>
          <a:p>
            <a:pPr indent="-431800" lvl="0" marL="457200" rtl="0" algn="l">
              <a:lnSpc>
                <a:spcPct val="100000"/>
              </a:lnSpc>
              <a:spcBef>
                <a:spcPts val="640"/>
              </a:spcBef>
              <a:spcAft>
                <a:spcPts val="0"/>
              </a:spcAft>
              <a:buSzPts val="3200"/>
              <a:buChar char="•"/>
            </a:pPr>
            <a:r>
              <a:rPr lang="en-US"/>
              <a:t>TCTT:</a:t>
            </a:r>
            <a:endParaRPr/>
          </a:p>
          <a:p>
            <a:pPr indent="-431800" lvl="0" marL="457200" rtl="0" algn="l">
              <a:lnSpc>
                <a:spcPct val="100000"/>
              </a:lnSpc>
              <a:spcBef>
                <a:spcPts val="640"/>
              </a:spcBef>
              <a:spcAft>
                <a:spcPts val="0"/>
              </a:spcAft>
              <a:buSzPts val="3200"/>
              <a:buFont typeface="Calibri"/>
              <a:buChar char="-"/>
            </a:pPr>
            <a:r>
              <a:rPr lang="en-US"/>
              <a:t>Ấn đau vùng hạ sườn P + thượng vị. Murphy (+)</a:t>
            </a:r>
            <a:endParaRPr/>
          </a:p>
          <a:p>
            <a:pPr indent="-431800" lvl="0" marL="457200" rtl="0" algn="l">
              <a:lnSpc>
                <a:spcPct val="100000"/>
              </a:lnSpc>
              <a:spcBef>
                <a:spcPts val="640"/>
              </a:spcBef>
              <a:spcAft>
                <a:spcPts val="0"/>
              </a:spcAft>
              <a:buSzPts val="3200"/>
              <a:buFont typeface="Calibri"/>
              <a:buChar char="-"/>
            </a:pPr>
            <a:r>
              <a:rPr lang="en-US"/>
              <a:t>Béo phì độ I</a:t>
            </a:r>
            <a:endParaRPr/>
          </a:p>
          <a:p>
            <a:pPr indent="-431800" lvl="0" marL="457200" rtl="0" algn="l">
              <a:lnSpc>
                <a:spcPct val="100000"/>
              </a:lnSpc>
              <a:spcBef>
                <a:spcPts val="640"/>
              </a:spcBef>
              <a:spcAft>
                <a:spcPts val="0"/>
              </a:spcAft>
              <a:buSzPts val="3200"/>
              <a:buChar char="•"/>
            </a:pPr>
            <a:r>
              <a:rPr lang="en-US"/>
              <a:t>Tiền căn: Tăng huyết áp</a:t>
            </a:r>
            <a:endParaRPr/>
          </a:p>
          <a:p>
            <a:pPr indent="-228600" lvl="0" marL="457200" rtl="0" algn="l">
              <a:lnSpc>
                <a:spcPct val="100000"/>
              </a:lnSpc>
              <a:spcBef>
                <a:spcPts val="640"/>
              </a:spcBef>
              <a:spcAft>
                <a:spcPts val="0"/>
              </a:spcAft>
              <a:buSzPts val="3200"/>
              <a:buFont typeface="Calibri"/>
              <a:buNone/>
            </a:pPr>
            <a:r>
              <a:t/>
            </a:r>
            <a:endParaRPr/>
          </a:p>
          <a:p>
            <a:pPr indent="-228600" lvl="0" marL="457200" rtl="0" algn="l">
              <a:lnSpc>
                <a:spcPct val="100000"/>
              </a:lnSpc>
              <a:spcBef>
                <a:spcPts val="640"/>
              </a:spcBef>
              <a:spcAft>
                <a:spcPts val="0"/>
              </a:spcAft>
              <a:buSzPts val="3200"/>
              <a:buNone/>
            </a:pPr>
            <a:r>
              <a:t/>
            </a:r>
            <a:endParaRPr/>
          </a:p>
          <a:p>
            <a:pPr indent="0" lvl="0" marL="0" rtl="0" algn="l">
              <a:lnSpc>
                <a:spcPct val="100000"/>
              </a:lnSpc>
              <a:spcBef>
                <a:spcPts val="640"/>
              </a:spcBef>
              <a:spcAft>
                <a:spcPts val="0"/>
              </a:spcAft>
              <a:buSzPts val="3200"/>
              <a:buNone/>
            </a:pPr>
            <a:r>
              <a:t/>
            </a:r>
            <a:endParaRPr/>
          </a:p>
        </p:txBody>
      </p:sp>
      <p:pic>
        <p:nvPicPr>
          <p:cNvPr descr="Gallstones Vectors &amp; Illustrations for Free Download | Freepik" id="822" name="Google Shape;822;p97"/>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23" name="Google Shape;823;p97"/>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824" name="Google Shape;824;p97"/>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TÓM TẮT BỆNH ÁN</a:t>
            </a:r>
            <a:endParaRPr b="0" i="0" sz="3000" u="none" cap="none" strike="noStrike">
              <a:solidFill>
                <a:srgbClr val="000000"/>
              </a:solidFill>
              <a:latin typeface="Arial"/>
              <a:ea typeface="Arial"/>
              <a:cs typeface="Arial"/>
              <a:sym typeface="Arial"/>
            </a:endParaRPr>
          </a:p>
        </p:txBody>
      </p:sp>
      <p:sp>
        <p:nvSpPr>
          <p:cNvPr id="825" name="Google Shape;825;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8"/>
          <p:cNvSpPr txBox="1"/>
          <p:nvPr>
            <p:ph idx="1" type="body"/>
          </p:nvPr>
        </p:nvSpPr>
        <p:spPr>
          <a:xfrm>
            <a:off x="457200" y="2159954"/>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Ấn đau hạ sườn P + thượng vị</a:t>
            </a:r>
            <a:endParaRPr/>
          </a:p>
          <a:p>
            <a:pPr indent="-431800" lvl="0" marL="457200" rtl="0" algn="l">
              <a:lnSpc>
                <a:spcPct val="100000"/>
              </a:lnSpc>
              <a:spcBef>
                <a:spcPts val="640"/>
              </a:spcBef>
              <a:spcAft>
                <a:spcPts val="0"/>
              </a:spcAft>
              <a:buSzPts val="3200"/>
              <a:buChar char="•"/>
            </a:pPr>
            <a:r>
              <a:rPr lang="en-US"/>
              <a:t>Murphy (+)</a:t>
            </a:r>
            <a:endParaRPr/>
          </a:p>
          <a:p>
            <a:pPr indent="-431800" lvl="0" marL="457200" rtl="0" algn="l">
              <a:lnSpc>
                <a:spcPct val="100000"/>
              </a:lnSpc>
              <a:spcBef>
                <a:spcPts val="640"/>
              </a:spcBef>
              <a:spcAft>
                <a:spcPts val="0"/>
              </a:spcAft>
              <a:buSzPts val="3200"/>
              <a:buChar char="•"/>
            </a:pPr>
            <a:r>
              <a:rPr lang="en-US"/>
              <a:t>Hội chứng vàng da tắc mật</a:t>
            </a:r>
            <a:endParaRPr/>
          </a:p>
          <a:p>
            <a:pPr indent="-228600" lvl="0" marL="457200" rtl="0" algn="l">
              <a:lnSpc>
                <a:spcPct val="100000"/>
              </a:lnSpc>
              <a:spcBef>
                <a:spcPts val="640"/>
              </a:spcBef>
              <a:spcAft>
                <a:spcPts val="0"/>
              </a:spcAft>
              <a:buSzPts val="3200"/>
              <a:buNone/>
            </a:pPr>
            <a:r>
              <a:t/>
            </a:r>
            <a:endParaRPr/>
          </a:p>
        </p:txBody>
      </p:sp>
      <p:pic>
        <p:nvPicPr>
          <p:cNvPr descr="Gallstones Vectors &amp; Illustrations for Free Download | Freepik" id="831" name="Google Shape;831;p98"/>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32" name="Google Shape;832;p98"/>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833" name="Google Shape;833;p98"/>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ĐẶT VẤN ĐỀ</a:t>
            </a:r>
            <a:endParaRPr b="0" i="0" sz="3000" u="none" cap="none" strike="noStrike">
              <a:solidFill>
                <a:srgbClr val="000000"/>
              </a:solidFill>
              <a:latin typeface="Arial"/>
              <a:ea typeface="Arial"/>
              <a:cs typeface="Arial"/>
              <a:sym typeface="Arial"/>
            </a:endParaRPr>
          </a:p>
        </p:txBody>
      </p:sp>
      <p:sp>
        <p:nvSpPr>
          <p:cNvPr id="834" name="Google Shape;834;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9"/>
          <p:cNvSpPr txBox="1"/>
          <p:nvPr>
            <p:ph idx="1" type="body"/>
          </p:nvPr>
        </p:nvSpPr>
        <p:spPr>
          <a:xfrm>
            <a:off x="1257300" y="2237173"/>
            <a:ext cx="15773400" cy="4032997"/>
          </a:xfrm>
          <a:prstGeom prst="rect">
            <a:avLst/>
          </a:prstGeom>
          <a:noFill/>
          <a:ln>
            <a:noFill/>
          </a:ln>
        </p:spPr>
        <p:txBody>
          <a:bodyPr anchorCtr="0" anchor="t" bIns="45700" lIns="91425" spcFirstLastPara="1" rIns="91425" wrap="square" tIns="45700">
            <a:normAutofit/>
          </a:bodyPr>
          <a:lstStyle/>
          <a:p>
            <a:pPr indent="0" lvl="0" marL="25400" rtl="0" algn="l">
              <a:lnSpc>
                <a:spcPct val="100000"/>
              </a:lnSpc>
              <a:spcBef>
                <a:spcPts val="640"/>
              </a:spcBef>
              <a:spcAft>
                <a:spcPts val="0"/>
              </a:spcAft>
              <a:buSzPts val="3200"/>
              <a:buNone/>
            </a:pPr>
            <a:r>
              <a:rPr lang="en-US" sz="2800">
                <a:latin typeface="Arial"/>
                <a:ea typeface="Arial"/>
                <a:cs typeface="Arial"/>
                <a:sym typeface="Arial"/>
              </a:rPr>
              <a:t>CHẨN ĐOÁN SƠ BỘ</a:t>
            </a:r>
            <a:endParaRPr/>
          </a:p>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Viêm túi mật cấp do sỏi – Viêm đường mật cấp do sỏi</a:t>
            </a:r>
            <a:endParaRPr sz="2800">
              <a:latin typeface="Arial"/>
              <a:ea typeface="Arial"/>
              <a:cs typeface="Arial"/>
              <a:sym typeface="Arial"/>
            </a:endParaRPr>
          </a:p>
          <a:p>
            <a:pPr indent="0" lvl="0" marL="0" rtl="0" algn="l">
              <a:lnSpc>
                <a:spcPct val="100000"/>
              </a:lnSpc>
              <a:spcBef>
                <a:spcPts val="640"/>
              </a:spcBef>
              <a:spcAft>
                <a:spcPts val="0"/>
              </a:spcAft>
              <a:buSzPts val="3200"/>
              <a:buNone/>
            </a:pPr>
            <a:r>
              <a:rPr lang="en-US" sz="2800">
                <a:latin typeface="Arial"/>
                <a:ea typeface="Arial"/>
                <a:cs typeface="Arial"/>
                <a:sym typeface="Arial"/>
              </a:rPr>
              <a:t>CHẨN ĐOÁN PHÂN BIỆT</a:t>
            </a:r>
            <a:endParaRPr/>
          </a:p>
          <a:p>
            <a:pPr indent="-431800" lvl="0" marL="457200" rtl="0" algn="l">
              <a:lnSpc>
                <a:spcPct val="100000"/>
              </a:lnSpc>
              <a:spcBef>
                <a:spcPts val="640"/>
              </a:spcBef>
              <a:spcAft>
                <a:spcPts val="0"/>
              </a:spcAft>
              <a:buSzPts val="3200"/>
              <a:buChar char="•"/>
            </a:pPr>
            <a:r>
              <a:rPr lang="en-US" sz="2800">
                <a:latin typeface="Arial"/>
                <a:ea typeface="Arial"/>
                <a:cs typeface="Arial"/>
                <a:sym typeface="Arial"/>
              </a:rPr>
              <a:t>Viêm túi mật cấp do sỏi – Hội chứng Mirizzi</a:t>
            </a:r>
            <a:endParaRPr sz="2800">
              <a:latin typeface="Arial"/>
              <a:ea typeface="Arial"/>
              <a:cs typeface="Arial"/>
              <a:sym typeface="Arial"/>
            </a:endParaRPr>
          </a:p>
          <a:p>
            <a:pPr indent="-228600" lvl="0" marL="457200" rtl="0" algn="l">
              <a:lnSpc>
                <a:spcPct val="100000"/>
              </a:lnSpc>
              <a:spcBef>
                <a:spcPts val="640"/>
              </a:spcBef>
              <a:spcAft>
                <a:spcPts val="0"/>
              </a:spcAft>
              <a:buSzPts val="3200"/>
              <a:buNone/>
            </a:pPr>
            <a:r>
              <a:t/>
            </a:r>
            <a:endParaRPr sz="2800">
              <a:latin typeface="Arial"/>
              <a:ea typeface="Arial"/>
              <a:cs typeface="Arial"/>
              <a:sym typeface="Arial"/>
            </a:endParaRPr>
          </a:p>
          <a:p>
            <a:pPr indent="-228600" lvl="0" marL="457200" rtl="0" algn="l">
              <a:lnSpc>
                <a:spcPct val="100000"/>
              </a:lnSpc>
              <a:spcBef>
                <a:spcPts val="640"/>
              </a:spcBef>
              <a:spcAft>
                <a:spcPts val="0"/>
              </a:spcAft>
              <a:buSzPts val="3200"/>
              <a:buNone/>
            </a:pPr>
            <a:r>
              <a:t/>
            </a:r>
            <a:endParaRPr sz="2800">
              <a:latin typeface="Arial"/>
              <a:ea typeface="Arial"/>
              <a:cs typeface="Arial"/>
              <a:sym typeface="Arial"/>
            </a:endParaRPr>
          </a:p>
        </p:txBody>
      </p:sp>
      <p:sp>
        <p:nvSpPr>
          <p:cNvPr id="840" name="Google Shape;840;p99"/>
          <p:cNvSpPr txBox="1"/>
          <p:nvPr/>
        </p:nvSpPr>
        <p:spPr>
          <a:xfrm>
            <a:off x="1257300" y="3572755"/>
            <a:ext cx="15773400" cy="1988345"/>
          </a:xfrm>
          <a:prstGeom prst="rect">
            <a:avLst/>
          </a:prstGeom>
          <a:noFill/>
          <a:ln>
            <a:noFill/>
          </a:ln>
        </p:spPr>
        <p:txBody>
          <a:bodyPr anchorCtr="0" anchor="ctr" bIns="68575" lIns="137150" spcFirstLastPara="1" rIns="137150" wrap="square" tIns="68575">
            <a:normAutofit/>
          </a:bodyPr>
          <a:lstStyle/>
          <a:p>
            <a:pPr indent="0" lvl="0" marL="0" marR="0" rtl="0" algn="l">
              <a:lnSpc>
                <a:spcPct val="90000"/>
              </a:lnSpc>
              <a:spcBef>
                <a:spcPts val="0"/>
              </a:spcBef>
              <a:spcAft>
                <a:spcPts val="0"/>
              </a:spcAft>
              <a:buClr>
                <a:srgbClr val="000000"/>
              </a:buClr>
              <a:buSzPts val="6600"/>
              <a:buFont typeface="Arial"/>
              <a:buNone/>
            </a:pPr>
            <a:r>
              <a:t/>
            </a:r>
            <a:endParaRPr b="1" i="0" sz="6600" u="none" cap="none" strike="noStrike">
              <a:solidFill>
                <a:schemeClr val="dk1"/>
              </a:solidFill>
              <a:latin typeface="Calibri"/>
              <a:ea typeface="Calibri"/>
              <a:cs typeface="Calibri"/>
              <a:sym typeface="Calibri"/>
            </a:endParaRPr>
          </a:p>
        </p:txBody>
      </p:sp>
      <p:sp>
        <p:nvSpPr>
          <p:cNvPr id="841" name="Google Shape;841;p99"/>
          <p:cNvSpPr txBox="1"/>
          <p:nvPr/>
        </p:nvSpPr>
        <p:spPr>
          <a:xfrm>
            <a:off x="1257300" y="5183672"/>
            <a:ext cx="15773400" cy="3392157"/>
          </a:xfrm>
          <a:prstGeom prst="rect">
            <a:avLst/>
          </a:prstGeom>
          <a:noFill/>
          <a:ln>
            <a:noFill/>
          </a:ln>
        </p:spPr>
        <p:txBody>
          <a:bodyPr anchorCtr="0" anchor="t" bIns="68575" lIns="137150" spcFirstLastPara="1" rIns="137150" wrap="square" tIns="68575">
            <a:normAutofit/>
          </a:bodyPr>
          <a:lstStyle/>
          <a:p>
            <a:pPr indent="0" lvl="0" marL="228600" marR="0" rtl="0" algn="l">
              <a:lnSpc>
                <a:spcPct val="90000"/>
              </a:lnSpc>
              <a:spcBef>
                <a:spcPts val="0"/>
              </a:spcBef>
              <a:spcAft>
                <a:spcPts val="0"/>
              </a:spcAft>
              <a:buClr>
                <a:srgbClr val="000000"/>
              </a:buClr>
              <a:buSzPts val="4200"/>
              <a:buFont typeface="Arial"/>
              <a:buNone/>
            </a:pPr>
            <a:r>
              <a:t/>
            </a:r>
            <a:endParaRPr b="0" i="0" sz="4200" u="none" cap="none" strike="noStrike">
              <a:solidFill>
                <a:schemeClr val="dk1"/>
              </a:solidFill>
              <a:latin typeface="Calibri"/>
              <a:ea typeface="Calibri"/>
              <a:cs typeface="Calibri"/>
              <a:sym typeface="Calibri"/>
            </a:endParaRPr>
          </a:p>
        </p:txBody>
      </p:sp>
      <p:pic>
        <p:nvPicPr>
          <p:cNvPr descr="Gallstones Vectors &amp; Illustrations for Free Download | Freepik" id="842" name="Google Shape;842;p99"/>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43" name="Google Shape;843;p99"/>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844" name="Google Shape;844;p99"/>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CHẨN ĐOÁN</a:t>
            </a:r>
            <a:endParaRPr b="0" i="0" sz="3000" u="none" cap="none" strike="noStrike">
              <a:solidFill>
                <a:srgbClr val="000000"/>
              </a:solidFill>
              <a:latin typeface="Arial"/>
              <a:ea typeface="Arial"/>
              <a:cs typeface="Arial"/>
              <a:sym typeface="Arial"/>
            </a:endParaRPr>
          </a:p>
        </p:txBody>
      </p:sp>
      <p:sp>
        <p:nvSpPr>
          <p:cNvPr id="845" name="Google Shape;845;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C9C9"/>
        </a:solidFill>
      </p:bgPr>
    </p:bg>
    <p:spTree>
      <p:nvGrpSpPr>
        <p:cNvPr id="189" name="Shape 189"/>
        <p:cNvGrpSpPr/>
        <p:nvPr/>
      </p:nvGrpSpPr>
      <p:grpSpPr>
        <a:xfrm>
          <a:off x="0" y="0"/>
          <a:ext cx="0" cy="0"/>
          <a:chOff x="0" y="0"/>
          <a:chExt cx="0" cy="0"/>
        </a:xfrm>
      </p:grpSpPr>
      <p:pic>
        <p:nvPicPr>
          <p:cNvPr id="190" name="Google Shape;190;p46"/>
          <p:cNvPicPr preferRelativeResize="0"/>
          <p:nvPr/>
        </p:nvPicPr>
        <p:blipFill rotWithShape="1">
          <a:blip r:embed="rId3">
            <a:alphaModFix/>
          </a:blip>
          <a:srcRect b="3127" l="51883" r="6348" t="0"/>
          <a:stretch/>
        </p:blipFill>
        <p:spPr>
          <a:xfrm>
            <a:off x="9484725" y="42325"/>
            <a:ext cx="7577098" cy="9885476"/>
          </a:xfrm>
          <a:prstGeom prst="rect">
            <a:avLst/>
          </a:prstGeom>
          <a:noFill/>
          <a:ln>
            <a:noFill/>
          </a:ln>
        </p:spPr>
      </p:pic>
      <p:grpSp>
        <p:nvGrpSpPr>
          <p:cNvPr id="191" name="Google Shape;191;p46"/>
          <p:cNvGrpSpPr/>
          <p:nvPr/>
        </p:nvGrpSpPr>
        <p:grpSpPr>
          <a:xfrm>
            <a:off x="10451018" y="2670421"/>
            <a:ext cx="5922483" cy="6328471"/>
            <a:chOff x="0" y="0"/>
            <a:chExt cx="7896644" cy="8437961"/>
          </a:xfrm>
        </p:grpSpPr>
        <p:grpSp>
          <p:nvGrpSpPr>
            <p:cNvPr id="192" name="Google Shape;192;p46"/>
            <p:cNvGrpSpPr/>
            <p:nvPr/>
          </p:nvGrpSpPr>
          <p:grpSpPr>
            <a:xfrm>
              <a:off x="15830" y="395932"/>
              <a:ext cx="751374" cy="786595"/>
              <a:chOff x="0" y="-38100"/>
              <a:chExt cx="812800" cy="850900"/>
            </a:xfrm>
          </p:grpSpPr>
          <p:sp>
            <p:nvSpPr>
              <p:cNvPr id="193" name="Google Shape;193;p4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194" name="Google Shape;194;p4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5" name="Google Shape;195;p46"/>
            <p:cNvGrpSpPr/>
            <p:nvPr/>
          </p:nvGrpSpPr>
          <p:grpSpPr>
            <a:xfrm>
              <a:off x="15830" y="2102819"/>
              <a:ext cx="751374" cy="786595"/>
              <a:chOff x="0" y="-38100"/>
              <a:chExt cx="812800" cy="850900"/>
            </a:xfrm>
          </p:grpSpPr>
          <p:sp>
            <p:nvSpPr>
              <p:cNvPr id="196" name="Google Shape;196;p4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197" name="Google Shape;197;p4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8" name="Google Shape;198;p46"/>
            <p:cNvGrpSpPr/>
            <p:nvPr/>
          </p:nvGrpSpPr>
          <p:grpSpPr>
            <a:xfrm>
              <a:off x="15830" y="3809706"/>
              <a:ext cx="751374" cy="786595"/>
              <a:chOff x="0" y="-38100"/>
              <a:chExt cx="812800" cy="850900"/>
            </a:xfrm>
          </p:grpSpPr>
          <p:sp>
            <p:nvSpPr>
              <p:cNvPr id="199" name="Google Shape;199;p4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200" name="Google Shape;200;p4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1" name="Google Shape;201;p46"/>
            <p:cNvGrpSpPr/>
            <p:nvPr/>
          </p:nvGrpSpPr>
          <p:grpSpPr>
            <a:xfrm>
              <a:off x="15830" y="5516593"/>
              <a:ext cx="751374" cy="786595"/>
              <a:chOff x="0" y="-38100"/>
              <a:chExt cx="812800" cy="850900"/>
            </a:xfrm>
          </p:grpSpPr>
          <p:sp>
            <p:nvSpPr>
              <p:cNvPr id="202" name="Google Shape;202;p4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203" name="Google Shape;203;p4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4" name="Google Shape;204;p46"/>
            <p:cNvGrpSpPr/>
            <p:nvPr/>
          </p:nvGrpSpPr>
          <p:grpSpPr>
            <a:xfrm>
              <a:off x="15830" y="7223480"/>
              <a:ext cx="751374" cy="786595"/>
              <a:chOff x="0" y="-38100"/>
              <a:chExt cx="812800" cy="850900"/>
            </a:xfrm>
          </p:grpSpPr>
          <p:sp>
            <p:nvSpPr>
              <p:cNvPr id="205" name="Google Shape;205;p4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00000">
                  <a:alpha val="0"/>
                </a:srgbClr>
              </a:solidFill>
              <a:ln cap="flat" cmpd="sng" w="38100">
                <a:solidFill>
                  <a:srgbClr val="E39A81"/>
                </a:solidFill>
                <a:prstDash val="solid"/>
                <a:round/>
                <a:headEnd len="sm" w="sm" type="none"/>
                <a:tailEnd len="sm" w="sm" type="none"/>
              </a:ln>
            </p:spPr>
          </p:sp>
          <p:sp>
            <p:nvSpPr>
              <p:cNvPr id="206" name="Google Shape;206;p4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cxnSp>
          <p:nvCxnSpPr>
            <p:cNvPr id="207" name="Google Shape;207;p46"/>
            <p:cNvCxnSpPr/>
            <p:nvPr/>
          </p:nvCxnSpPr>
          <p:spPr>
            <a:xfrm>
              <a:off x="0" y="1597713"/>
              <a:ext cx="7896644" cy="0"/>
            </a:xfrm>
            <a:prstGeom prst="straightConnector1">
              <a:avLst/>
            </a:prstGeom>
            <a:noFill/>
            <a:ln cap="flat" cmpd="sng" w="50800">
              <a:solidFill>
                <a:srgbClr val="E39A81"/>
              </a:solidFill>
              <a:prstDash val="solid"/>
              <a:round/>
              <a:headEnd len="sm" w="sm" type="none"/>
              <a:tailEnd len="sm" w="sm" type="none"/>
            </a:ln>
          </p:spPr>
        </p:cxnSp>
        <p:cxnSp>
          <p:nvCxnSpPr>
            <p:cNvPr id="208" name="Google Shape;208;p46"/>
            <p:cNvCxnSpPr/>
            <p:nvPr/>
          </p:nvCxnSpPr>
          <p:spPr>
            <a:xfrm>
              <a:off x="0" y="0"/>
              <a:ext cx="7896644" cy="0"/>
            </a:xfrm>
            <a:prstGeom prst="straightConnector1">
              <a:avLst/>
            </a:prstGeom>
            <a:noFill/>
            <a:ln cap="flat" cmpd="sng" w="50800">
              <a:solidFill>
                <a:srgbClr val="E39A81"/>
              </a:solidFill>
              <a:prstDash val="solid"/>
              <a:round/>
              <a:headEnd len="sm" w="sm" type="none"/>
              <a:tailEnd len="sm" w="sm" type="none"/>
            </a:ln>
          </p:spPr>
        </p:cxnSp>
        <p:cxnSp>
          <p:nvCxnSpPr>
            <p:cNvPr id="209" name="Google Shape;209;p46"/>
            <p:cNvCxnSpPr/>
            <p:nvPr/>
          </p:nvCxnSpPr>
          <p:spPr>
            <a:xfrm>
              <a:off x="0" y="3350781"/>
              <a:ext cx="7896644" cy="0"/>
            </a:xfrm>
            <a:prstGeom prst="straightConnector1">
              <a:avLst/>
            </a:prstGeom>
            <a:noFill/>
            <a:ln cap="flat" cmpd="sng" w="50800">
              <a:solidFill>
                <a:srgbClr val="E39A81"/>
              </a:solidFill>
              <a:prstDash val="solid"/>
              <a:round/>
              <a:headEnd len="sm" w="sm" type="none"/>
              <a:tailEnd len="sm" w="sm" type="none"/>
            </a:ln>
          </p:spPr>
        </p:cxnSp>
        <p:cxnSp>
          <p:nvCxnSpPr>
            <p:cNvPr id="210" name="Google Shape;210;p46"/>
            <p:cNvCxnSpPr/>
            <p:nvPr/>
          </p:nvCxnSpPr>
          <p:spPr>
            <a:xfrm>
              <a:off x="0" y="5012641"/>
              <a:ext cx="7896644" cy="0"/>
            </a:xfrm>
            <a:prstGeom prst="straightConnector1">
              <a:avLst/>
            </a:prstGeom>
            <a:noFill/>
            <a:ln cap="flat" cmpd="sng" w="50800">
              <a:solidFill>
                <a:srgbClr val="E39A81"/>
              </a:solidFill>
              <a:prstDash val="solid"/>
              <a:round/>
              <a:headEnd len="sm" w="sm" type="none"/>
              <a:tailEnd len="sm" w="sm" type="none"/>
            </a:ln>
          </p:spPr>
        </p:cxnSp>
        <p:cxnSp>
          <p:nvCxnSpPr>
            <p:cNvPr id="211" name="Google Shape;211;p46"/>
            <p:cNvCxnSpPr/>
            <p:nvPr/>
          </p:nvCxnSpPr>
          <p:spPr>
            <a:xfrm>
              <a:off x="0" y="6712601"/>
              <a:ext cx="7896644" cy="0"/>
            </a:xfrm>
            <a:prstGeom prst="straightConnector1">
              <a:avLst/>
            </a:prstGeom>
            <a:noFill/>
            <a:ln cap="flat" cmpd="sng" w="50800">
              <a:solidFill>
                <a:srgbClr val="E39A81"/>
              </a:solidFill>
              <a:prstDash val="solid"/>
              <a:round/>
              <a:headEnd len="sm" w="sm" type="none"/>
              <a:tailEnd len="sm" w="sm" type="none"/>
            </a:ln>
          </p:spPr>
        </p:cxnSp>
        <p:cxnSp>
          <p:nvCxnSpPr>
            <p:cNvPr id="212" name="Google Shape;212;p46"/>
            <p:cNvCxnSpPr/>
            <p:nvPr/>
          </p:nvCxnSpPr>
          <p:spPr>
            <a:xfrm>
              <a:off x="0" y="8437961"/>
              <a:ext cx="7896644" cy="0"/>
            </a:xfrm>
            <a:prstGeom prst="straightConnector1">
              <a:avLst/>
            </a:prstGeom>
            <a:noFill/>
            <a:ln cap="flat" cmpd="sng" w="50800">
              <a:solidFill>
                <a:srgbClr val="E39A81"/>
              </a:solidFill>
              <a:prstDash val="solid"/>
              <a:round/>
              <a:headEnd len="sm" w="sm" type="none"/>
              <a:tailEnd len="sm" w="sm" type="none"/>
            </a:ln>
          </p:spPr>
        </p:cxnSp>
      </p:grpSp>
      <p:sp>
        <p:nvSpPr>
          <p:cNvPr id="213" name="Google Shape;213;p46"/>
          <p:cNvSpPr txBox="1"/>
          <p:nvPr/>
        </p:nvSpPr>
        <p:spPr>
          <a:xfrm>
            <a:off x="11630455" y="2898441"/>
            <a:ext cx="4743000" cy="592316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TỔNG QUAN</a:t>
            </a:r>
            <a:endParaRPr b="0" i="0" sz="1400" u="none" cap="none" strike="noStrike">
              <a:solidFill>
                <a:srgbClr val="000000"/>
              </a:solidFill>
              <a:latin typeface="Arial"/>
              <a:ea typeface="Arial"/>
              <a:cs typeface="Arial"/>
              <a:sym typeface="Arial"/>
            </a:endParaRPr>
          </a:p>
          <a:p>
            <a:pPr indent="0" lvl="1"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0"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BIỂU HIỆN LÂM SÀNG</a:t>
            </a:r>
            <a:endParaRPr b="0" i="0" sz="3099" u="none" cap="none" strike="noStrike">
              <a:solidFill>
                <a:srgbClr val="505050"/>
              </a:solidFill>
              <a:latin typeface="Bitter"/>
              <a:ea typeface="Bitter"/>
              <a:cs typeface="Bitter"/>
              <a:sym typeface="Bitter"/>
            </a:endParaRPr>
          </a:p>
          <a:p>
            <a:pPr indent="0" lvl="0"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0"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CẬN LÂM SÀNG</a:t>
            </a:r>
            <a:endParaRPr b="0" i="0" sz="1400" u="none" cap="none" strike="noStrike">
              <a:solidFill>
                <a:srgbClr val="000000"/>
              </a:solidFill>
              <a:latin typeface="Arial"/>
              <a:ea typeface="Arial"/>
              <a:cs typeface="Arial"/>
              <a:sym typeface="Arial"/>
            </a:endParaRPr>
          </a:p>
          <a:p>
            <a:pPr indent="0" lvl="1"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0"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ĐIỀU TRỊ SỎI TÚI MẬT</a:t>
            </a:r>
            <a:endParaRPr/>
          </a:p>
          <a:p>
            <a:pPr indent="0" lvl="0" marL="0" marR="0" rtl="0" algn="l">
              <a:lnSpc>
                <a:spcPct val="138000"/>
              </a:lnSpc>
              <a:spcBef>
                <a:spcPts val="0"/>
              </a:spcBef>
              <a:spcAft>
                <a:spcPts val="0"/>
              </a:spcAft>
              <a:buClr>
                <a:srgbClr val="000000"/>
              </a:buClr>
              <a:buSzPts val="3099"/>
              <a:buFont typeface="Arial"/>
              <a:buNone/>
            </a:pPr>
            <a:r>
              <a:t/>
            </a:r>
            <a:endParaRPr b="0" i="0" sz="3099" u="none" cap="none" strike="noStrike">
              <a:solidFill>
                <a:srgbClr val="505050"/>
              </a:solidFill>
              <a:latin typeface="Bitter"/>
              <a:ea typeface="Bitter"/>
              <a:cs typeface="Bitter"/>
              <a:sym typeface="Bitter"/>
            </a:endParaRPr>
          </a:p>
          <a:p>
            <a:pPr indent="0" lvl="1" marL="0" marR="0" rtl="0" algn="l">
              <a:lnSpc>
                <a:spcPct val="138000"/>
              </a:lnSpc>
              <a:spcBef>
                <a:spcPts val="0"/>
              </a:spcBef>
              <a:spcAft>
                <a:spcPts val="0"/>
              </a:spcAft>
              <a:buClr>
                <a:srgbClr val="000000"/>
              </a:buClr>
              <a:buSzPts val="3099"/>
              <a:buFont typeface="Arial"/>
              <a:buNone/>
            </a:pPr>
            <a:r>
              <a:rPr b="0" i="0" lang="en-US" sz="3099" u="none" cap="none" strike="noStrike">
                <a:solidFill>
                  <a:srgbClr val="505050"/>
                </a:solidFill>
                <a:latin typeface="Bitter"/>
                <a:ea typeface="Bitter"/>
                <a:cs typeface="Bitter"/>
                <a:sym typeface="Bitter"/>
              </a:rPr>
              <a:t>BIẾN CHỨNG</a:t>
            </a:r>
            <a:endParaRPr b="0" i="0" sz="1400" u="none" cap="none" strike="noStrike">
              <a:solidFill>
                <a:srgbClr val="000000"/>
              </a:solidFill>
              <a:latin typeface="Arial"/>
              <a:ea typeface="Arial"/>
              <a:cs typeface="Arial"/>
              <a:sym typeface="Arial"/>
            </a:endParaRPr>
          </a:p>
        </p:txBody>
      </p:sp>
      <p:pic>
        <p:nvPicPr>
          <p:cNvPr id="214" name="Google Shape;214;p46"/>
          <p:cNvPicPr preferRelativeResize="0"/>
          <p:nvPr/>
        </p:nvPicPr>
        <p:blipFill rotWithShape="1">
          <a:blip r:embed="rId4">
            <a:alphaModFix/>
          </a:blip>
          <a:srcRect b="0" l="0" r="0" t="0"/>
          <a:stretch/>
        </p:blipFill>
        <p:spPr>
          <a:xfrm rot="7541306">
            <a:off x="123583" y="282965"/>
            <a:ext cx="1923406" cy="2518746"/>
          </a:xfrm>
          <a:prstGeom prst="rect">
            <a:avLst/>
          </a:prstGeom>
          <a:noFill/>
          <a:ln>
            <a:noFill/>
          </a:ln>
        </p:spPr>
      </p:pic>
      <p:sp>
        <p:nvSpPr>
          <p:cNvPr id="215" name="Google Shape;215;p46"/>
          <p:cNvSpPr txBox="1"/>
          <p:nvPr/>
        </p:nvSpPr>
        <p:spPr>
          <a:xfrm>
            <a:off x="1012205" y="4354053"/>
            <a:ext cx="7791071" cy="157889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9500"/>
              <a:buFont typeface="Arial"/>
              <a:buNone/>
            </a:pPr>
            <a:r>
              <a:rPr b="1" i="0" lang="en-US" sz="9500" u="none" cap="none" strike="noStrike">
                <a:solidFill>
                  <a:srgbClr val="5E7F73"/>
                </a:solidFill>
                <a:latin typeface="Bitter"/>
                <a:ea typeface="Bitter"/>
                <a:cs typeface="Bitter"/>
                <a:sym typeface="Bitter"/>
              </a:rPr>
              <a:t>SỎI TÚI MẬT</a:t>
            </a:r>
            <a:endParaRPr b="0" i="0" sz="1400" u="none" cap="none" strike="noStrike">
              <a:solidFill>
                <a:srgbClr val="000000"/>
              </a:solidFill>
              <a:latin typeface="Arial"/>
              <a:ea typeface="Arial"/>
              <a:cs typeface="Arial"/>
              <a:sym typeface="Arial"/>
            </a:endParaRPr>
          </a:p>
        </p:txBody>
      </p:sp>
      <p:pic>
        <p:nvPicPr>
          <p:cNvPr id="216" name="Google Shape;216;p46"/>
          <p:cNvPicPr preferRelativeResize="0"/>
          <p:nvPr/>
        </p:nvPicPr>
        <p:blipFill rotWithShape="1">
          <a:blip r:embed="rId3">
            <a:alphaModFix/>
          </a:blip>
          <a:srcRect b="24708" l="9313" r="59795" t="28228"/>
          <a:stretch/>
        </p:blipFill>
        <p:spPr>
          <a:xfrm>
            <a:off x="6962395" y="7274010"/>
            <a:ext cx="5762028" cy="49375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0"/>
          <p:cNvSpPr txBox="1"/>
          <p:nvPr>
            <p:ph idx="1" type="body"/>
          </p:nvPr>
        </p:nvSpPr>
        <p:spPr>
          <a:xfrm>
            <a:off x="1257299" y="1904261"/>
            <a:ext cx="16520234" cy="7361184"/>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Viêm túi mật cấp do sỏi: nghĩ nhiều</a:t>
            </a:r>
            <a:endParaRPr/>
          </a:p>
          <a:p>
            <a:pPr indent="0" lvl="0" marL="0" rtl="0" algn="l">
              <a:lnSpc>
                <a:spcPct val="100000"/>
              </a:lnSpc>
              <a:spcBef>
                <a:spcPts val="640"/>
              </a:spcBef>
              <a:spcAft>
                <a:spcPts val="0"/>
              </a:spcAft>
              <a:buSzPts val="3200"/>
              <a:buNone/>
            </a:pPr>
            <a:r>
              <a:rPr lang="en-US"/>
              <a:t>- YTNC của sỏi túi mật: 63 tuổi (&gt;40t), béo phì độ I</a:t>
            </a:r>
            <a:endParaRPr/>
          </a:p>
          <a:p>
            <a:pPr indent="-431800" lvl="0" marL="457200" rtl="0" algn="l">
              <a:lnSpc>
                <a:spcPct val="100000"/>
              </a:lnSpc>
              <a:spcBef>
                <a:spcPts val="640"/>
              </a:spcBef>
              <a:spcAft>
                <a:spcPts val="0"/>
              </a:spcAft>
              <a:buSzPts val="3200"/>
              <a:buFont typeface="Calibri"/>
              <a:buChar char="-"/>
            </a:pPr>
            <a:r>
              <a:rPr lang="en-US"/>
              <a:t>BN khởi phát bằng đau bụng quặn cơn (đau thượng vị, sau ăn 20 phút, kéo dài khoảng 10 phút), sau đó BN đau liên tục hạ sườn (P) + thượng vị</a:t>
            </a:r>
            <a:endParaRPr/>
          </a:p>
          <a:p>
            <a:pPr indent="-431800" lvl="0" marL="457200" rtl="0" algn="l">
              <a:lnSpc>
                <a:spcPct val="100000"/>
              </a:lnSpc>
              <a:spcBef>
                <a:spcPts val="640"/>
              </a:spcBef>
              <a:spcAft>
                <a:spcPts val="0"/>
              </a:spcAft>
              <a:buSzPts val="3200"/>
              <a:buFont typeface="Calibri"/>
              <a:buChar char="-"/>
            </a:pPr>
            <a:r>
              <a:rPr lang="en-US"/>
              <a:t>Khám: ấn đau hạ sườn P + thượng vị, Murphy (+)</a:t>
            </a:r>
            <a:endParaRPr/>
          </a:p>
          <a:p>
            <a:pPr indent="-431800" lvl="0" marL="457200" rtl="0" algn="l">
              <a:lnSpc>
                <a:spcPct val="100000"/>
              </a:lnSpc>
              <a:spcBef>
                <a:spcPts val="640"/>
              </a:spcBef>
              <a:spcAft>
                <a:spcPts val="0"/>
              </a:spcAft>
              <a:buSzPts val="3200"/>
              <a:buChar char="•"/>
            </a:pPr>
            <a:r>
              <a:rPr lang="en-US"/>
              <a:t>BN có kèm theo hội chứng vàng da tắc mật (vàng da, vàng mắt, tiểu sậm màu, đi tiêu phân bạc màu) nên nghĩ viêm túi mật cấp này kèm theo viêm đường mật cấp hoặc hội chứng Mirrizi</a:t>
            </a:r>
            <a:endParaRPr/>
          </a:p>
        </p:txBody>
      </p:sp>
      <p:sp>
        <p:nvSpPr>
          <p:cNvPr id="851" name="Google Shape;851;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852" name="Google Shape;852;p100"/>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53" name="Google Shape;853;p100"/>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854" name="Google Shape;854;p100"/>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BIỆN LUẬN</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1"/>
          <p:cNvSpPr txBox="1"/>
          <p:nvPr>
            <p:ph idx="1" type="body"/>
          </p:nvPr>
        </p:nvSpPr>
        <p:spPr>
          <a:xfrm>
            <a:off x="1257300" y="2738438"/>
            <a:ext cx="15773400" cy="7302207"/>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Cận lâm sàng chẩn đoán</a:t>
            </a:r>
            <a:endParaRPr/>
          </a:p>
          <a:p>
            <a:pPr indent="0" lvl="0" marL="0" rtl="0" algn="l">
              <a:lnSpc>
                <a:spcPct val="100000"/>
              </a:lnSpc>
              <a:spcBef>
                <a:spcPts val="640"/>
              </a:spcBef>
              <a:spcAft>
                <a:spcPts val="0"/>
              </a:spcAft>
              <a:buSzPts val="3200"/>
              <a:buNone/>
            </a:pPr>
            <a:r>
              <a:rPr lang="en-US"/>
              <a:t>- Siêu âm bụng</a:t>
            </a:r>
            <a:endParaRPr/>
          </a:p>
          <a:p>
            <a:pPr indent="0" lvl="0" marL="0" rtl="0" algn="l">
              <a:lnSpc>
                <a:spcPct val="100000"/>
              </a:lnSpc>
              <a:spcBef>
                <a:spcPts val="640"/>
              </a:spcBef>
              <a:spcAft>
                <a:spcPts val="0"/>
              </a:spcAft>
              <a:buSzPts val="3200"/>
              <a:buNone/>
            </a:pPr>
            <a:r>
              <a:rPr lang="en-US"/>
              <a:t>- CT scan bụng có tương phản</a:t>
            </a:r>
            <a:endParaRPr/>
          </a:p>
          <a:p>
            <a:pPr indent="0" lvl="0" marL="0" rtl="0" algn="l">
              <a:lnSpc>
                <a:spcPct val="100000"/>
              </a:lnSpc>
              <a:spcBef>
                <a:spcPts val="640"/>
              </a:spcBef>
              <a:spcAft>
                <a:spcPts val="0"/>
              </a:spcAft>
              <a:buSzPts val="3200"/>
              <a:buNone/>
            </a:pPr>
            <a:r>
              <a:rPr lang="en-US"/>
              <a:t>- CTM, CRP</a:t>
            </a:r>
            <a:endParaRPr/>
          </a:p>
          <a:p>
            <a:pPr indent="0" lvl="0" marL="0" rtl="0" algn="l">
              <a:lnSpc>
                <a:spcPct val="100000"/>
              </a:lnSpc>
              <a:spcBef>
                <a:spcPts val="640"/>
              </a:spcBef>
              <a:spcAft>
                <a:spcPts val="0"/>
              </a:spcAft>
              <a:buSzPts val="3200"/>
              <a:buNone/>
            </a:pPr>
            <a:r>
              <a:rPr lang="en-US"/>
              <a:t>- AST, ALT, GGT, ALP, Bilirubin TT/TP</a:t>
            </a:r>
            <a:endParaRPr/>
          </a:p>
          <a:p>
            <a:pPr indent="0" lvl="0" marL="0" rtl="0" algn="l">
              <a:lnSpc>
                <a:spcPct val="100000"/>
              </a:lnSpc>
              <a:spcBef>
                <a:spcPts val="640"/>
              </a:spcBef>
              <a:spcAft>
                <a:spcPts val="0"/>
              </a:spcAft>
              <a:buSzPts val="3200"/>
              <a:buNone/>
            </a:pPr>
            <a:r>
              <a:rPr lang="en-US"/>
              <a:t>- PT, aPTT, INR</a:t>
            </a:r>
            <a:endParaRPr/>
          </a:p>
          <a:p>
            <a:pPr indent="-431800" lvl="0" marL="457200" rtl="0" algn="l">
              <a:lnSpc>
                <a:spcPct val="100000"/>
              </a:lnSpc>
              <a:spcBef>
                <a:spcPts val="640"/>
              </a:spcBef>
              <a:spcAft>
                <a:spcPts val="0"/>
              </a:spcAft>
              <a:buSzPts val="3200"/>
              <a:buFont typeface="Calibri"/>
              <a:buChar char="-"/>
            </a:pPr>
            <a:r>
              <a:rPr lang="en-US"/>
              <a:t>Creatinine máu</a:t>
            </a:r>
            <a:endParaRPr/>
          </a:p>
          <a:p>
            <a:pPr indent="-431800" lvl="0" marL="457200" rtl="0" algn="l">
              <a:lnSpc>
                <a:spcPct val="100000"/>
              </a:lnSpc>
              <a:spcBef>
                <a:spcPts val="640"/>
              </a:spcBef>
              <a:spcAft>
                <a:spcPts val="0"/>
              </a:spcAft>
              <a:buSzPts val="3200"/>
              <a:buFont typeface="Calibri"/>
              <a:buChar char="-"/>
            </a:pPr>
            <a:r>
              <a:rPr lang="en-US"/>
              <a:t>Albumin máu</a:t>
            </a:r>
            <a:endParaRPr/>
          </a:p>
          <a:p>
            <a:pPr indent="0" lvl="0" marL="0" rtl="0" algn="l">
              <a:lnSpc>
                <a:spcPct val="100000"/>
              </a:lnSpc>
              <a:spcBef>
                <a:spcPts val="640"/>
              </a:spcBef>
              <a:spcAft>
                <a:spcPts val="0"/>
              </a:spcAft>
              <a:buSzPts val="3200"/>
              <a:buNone/>
            </a:pPr>
            <a:r>
              <a:rPr lang="en-US"/>
              <a:t>- Đường huyết</a:t>
            </a:r>
            <a:endParaRPr/>
          </a:p>
          <a:p>
            <a:pPr indent="0" lvl="0" marL="0" rtl="0" algn="l">
              <a:lnSpc>
                <a:spcPct val="100000"/>
              </a:lnSpc>
              <a:spcBef>
                <a:spcPts val="640"/>
              </a:spcBef>
              <a:spcAft>
                <a:spcPts val="0"/>
              </a:spcAft>
              <a:buSzPts val="3200"/>
              <a:buNone/>
            </a:pPr>
            <a:r>
              <a:rPr lang="en-US"/>
              <a:t>- Ion đồ</a:t>
            </a:r>
            <a:endParaRPr/>
          </a:p>
          <a:p>
            <a:pPr indent="0" lvl="0" marL="0" rtl="0" algn="l">
              <a:lnSpc>
                <a:spcPct val="100000"/>
              </a:lnSpc>
              <a:spcBef>
                <a:spcPts val="640"/>
              </a:spcBef>
              <a:spcAft>
                <a:spcPts val="0"/>
              </a:spcAft>
              <a:buSzPts val="3200"/>
              <a:buNone/>
            </a:pPr>
            <a:r>
              <a:rPr lang="en-US"/>
              <a:t>- TPTNT</a:t>
            </a:r>
            <a:endParaRPr/>
          </a:p>
          <a:p>
            <a:pPr indent="-228600" lvl="0" marL="457200" rtl="0" algn="l">
              <a:lnSpc>
                <a:spcPct val="100000"/>
              </a:lnSpc>
              <a:spcBef>
                <a:spcPts val="640"/>
              </a:spcBef>
              <a:spcAft>
                <a:spcPts val="0"/>
              </a:spcAft>
              <a:buSzPts val="3200"/>
              <a:buNone/>
            </a:pPr>
            <a:r>
              <a:t/>
            </a:r>
            <a:endParaRPr/>
          </a:p>
        </p:txBody>
      </p:sp>
      <p:sp>
        <p:nvSpPr>
          <p:cNvPr id="860" name="Google Shape;860;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861" name="Google Shape;861;p101"/>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62" name="Google Shape;862;p101"/>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863" name="Google Shape;863;p101"/>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ĐỀ NGHỊ CLS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2"/>
          <p:cNvSpPr txBox="1"/>
          <p:nvPr>
            <p:ph idx="1" type="body"/>
          </p:nvPr>
        </p:nvSpPr>
        <p:spPr>
          <a:xfrm>
            <a:off x="1246201" y="1867384"/>
            <a:ext cx="15773400" cy="710538"/>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Siêu âm bụng</a:t>
            </a:r>
            <a:endParaRPr/>
          </a:p>
          <a:p>
            <a:pPr indent="-228600" lvl="0" marL="457200" rtl="0" algn="l">
              <a:lnSpc>
                <a:spcPct val="100000"/>
              </a:lnSpc>
              <a:spcBef>
                <a:spcPts val="640"/>
              </a:spcBef>
              <a:spcAft>
                <a:spcPts val="0"/>
              </a:spcAft>
              <a:buSzPts val="3200"/>
              <a:buNone/>
            </a:pPr>
            <a:r>
              <a:t/>
            </a:r>
            <a:endParaRPr/>
          </a:p>
        </p:txBody>
      </p:sp>
      <p:pic>
        <p:nvPicPr>
          <p:cNvPr id="869" name="Google Shape;869;p102"/>
          <p:cNvPicPr preferRelativeResize="0"/>
          <p:nvPr/>
        </p:nvPicPr>
        <p:blipFill rotWithShape="1">
          <a:blip r:embed="rId3">
            <a:alphaModFix/>
          </a:blip>
          <a:srcRect b="0" l="0" r="0" t="0"/>
          <a:stretch/>
        </p:blipFill>
        <p:spPr>
          <a:xfrm>
            <a:off x="4947389" y="2020765"/>
            <a:ext cx="11893658" cy="8123684"/>
          </a:xfrm>
          <a:prstGeom prst="rect">
            <a:avLst/>
          </a:prstGeom>
          <a:noFill/>
          <a:ln>
            <a:noFill/>
          </a:ln>
        </p:spPr>
      </p:pic>
      <p:sp>
        <p:nvSpPr>
          <p:cNvPr id="870" name="Google Shape;870;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871" name="Google Shape;871;p102"/>
          <p:cNvPicPr preferRelativeResize="0"/>
          <p:nvPr/>
        </p:nvPicPr>
        <p:blipFill rotWithShape="1">
          <a:blip r:embed="rId4">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72" name="Google Shape;872;p102"/>
          <p:cNvPicPr preferRelativeResize="0"/>
          <p:nvPr/>
        </p:nvPicPr>
        <p:blipFill rotWithShape="1">
          <a:blip r:embed="rId4">
            <a:alphaModFix/>
          </a:blip>
          <a:srcRect b="-775" l="534" r="50313" t="776"/>
          <a:stretch/>
        </p:blipFill>
        <p:spPr>
          <a:xfrm>
            <a:off x="0" y="0"/>
            <a:ext cx="1701209" cy="2035221"/>
          </a:xfrm>
          <a:prstGeom prst="rect">
            <a:avLst/>
          </a:prstGeom>
          <a:noFill/>
          <a:ln>
            <a:noFill/>
          </a:ln>
        </p:spPr>
      </p:pic>
      <p:sp>
        <p:nvSpPr>
          <p:cNvPr id="873" name="Google Shape;873;p102"/>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KẾT QUẢ CLS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3"/>
          <p:cNvSpPr txBox="1"/>
          <p:nvPr>
            <p:ph idx="1" type="body"/>
          </p:nvPr>
        </p:nvSpPr>
        <p:spPr>
          <a:xfrm>
            <a:off x="1257300" y="1478126"/>
            <a:ext cx="15773400" cy="843702"/>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CT scan bụng chậu có tương phản</a:t>
            </a:r>
            <a:endParaRPr/>
          </a:p>
        </p:txBody>
      </p:sp>
      <p:pic>
        <p:nvPicPr>
          <p:cNvPr id="879" name="Google Shape;879;p103"/>
          <p:cNvPicPr preferRelativeResize="0"/>
          <p:nvPr/>
        </p:nvPicPr>
        <p:blipFill rotWithShape="1">
          <a:blip r:embed="rId3">
            <a:alphaModFix/>
          </a:blip>
          <a:srcRect b="0" l="0" r="0" t="0"/>
          <a:stretch/>
        </p:blipFill>
        <p:spPr>
          <a:xfrm>
            <a:off x="1701209" y="2223857"/>
            <a:ext cx="14116050" cy="6810374"/>
          </a:xfrm>
          <a:prstGeom prst="rect">
            <a:avLst/>
          </a:prstGeom>
          <a:noFill/>
          <a:ln>
            <a:noFill/>
          </a:ln>
        </p:spPr>
      </p:pic>
      <p:sp>
        <p:nvSpPr>
          <p:cNvPr id="880" name="Google Shape;880;p103"/>
          <p:cNvSpPr txBox="1"/>
          <p:nvPr/>
        </p:nvSpPr>
        <p:spPr>
          <a:xfrm>
            <a:off x="1392684" y="9034231"/>
            <a:ext cx="16895316" cy="1114469"/>
          </a:xfrm>
          <a:prstGeom prst="rect">
            <a:avLst/>
          </a:prstGeom>
          <a:noFill/>
          <a:ln>
            <a:noFill/>
          </a:ln>
        </p:spPr>
        <p:txBody>
          <a:bodyPr anchorCtr="0" anchor="t" bIns="68575" lIns="137150" spcFirstLastPara="1" rIns="137150" wrap="square" tIns="68575">
            <a:normAutofit fontScale="92500" lnSpcReduction="10000"/>
          </a:bodyPr>
          <a:lstStyle/>
          <a:p>
            <a:pPr indent="-246697" lvl="0" marL="228600" marR="0" rtl="0" algn="l">
              <a:lnSpc>
                <a:spcPct val="90000"/>
              </a:lnSpc>
              <a:spcBef>
                <a:spcPts val="0"/>
              </a:spcBef>
              <a:spcAft>
                <a:spcPts val="0"/>
              </a:spcAft>
              <a:buClr>
                <a:srgbClr val="000000"/>
              </a:buClr>
              <a:buSzPct val="100000"/>
              <a:buFont typeface="Arial"/>
              <a:buChar char="•"/>
            </a:pPr>
            <a:r>
              <a:rPr b="0" i="0" lang="en-US" sz="4200" u="none" cap="none" strike="noStrike">
                <a:solidFill>
                  <a:schemeClr val="dk1"/>
                </a:solidFill>
                <a:latin typeface="Calibri"/>
                <a:ea typeface="Calibri"/>
                <a:cs typeface="Calibri"/>
                <a:sym typeface="Calibri"/>
              </a:rPr>
              <a:t>Kết quả CT scan phù hợp với bệnh cảnh viêm túi mật cấp và viêm đường mật cấp do sỏi</a:t>
            </a:r>
            <a:endParaRPr b="0" i="0" sz="4200" u="none" cap="none" strike="noStrike">
              <a:solidFill>
                <a:schemeClr val="dk1"/>
              </a:solidFill>
              <a:latin typeface="Calibri"/>
              <a:ea typeface="Calibri"/>
              <a:cs typeface="Calibri"/>
              <a:sym typeface="Calibri"/>
            </a:endParaRPr>
          </a:p>
        </p:txBody>
      </p:sp>
      <p:sp>
        <p:nvSpPr>
          <p:cNvPr id="881" name="Google Shape;881;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882" name="Google Shape;882;p103"/>
          <p:cNvPicPr preferRelativeResize="0"/>
          <p:nvPr/>
        </p:nvPicPr>
        <p:blipFill rotWithShape="1">
          <a:blip r:embed="rId4">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883" name="Google Shape;883;p103"/>
          <p:cNvPicPr preferRelativeResize="0"/>
          <p:nvPr/>
        </p:nvPicPr>
        <p:blipFill rotWithShape="1">
          <a:blip r:embed="rId4">
            <a:alphaModFix/>
          </a:blip>
          <a:srcRect b="-775" l="534" r="50313" t="776"/>
          <a:stretch/>
        </p:blipFill>
        <p:spPr>
          <a:xfrm>
            <a:off x="0" y="0"/>
            <a:ext cx="1701209" cy="2035221"/>
          </a:xfrm>
          <a:prstGeom prst="rect">
            <a:avLst/>
          </a:prstGeom>
          <a:noFill/>
          <a:ln>
            <a:noFill/>
          </a:ln>
        </p:spPr>
      </p:pic>
      <p:sp>
        <p:nvSpPr>
          <p:cNvPr id="884" name="Google Shape;884;p103"/>
          <p:cNvSpPr txBox="1"/>
          <p:nvPr/>
        </p:nvSpPr>
        <p:spPr>
          <a:xfrm>
            <a:off x="2019292" y="365157"/>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KẾT QUẢ CLS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04"/>
          <p:cNvSpPr txBox="1"/>
          <p:nvPr>
            <p:ph type="title"/>
          </p:nvPr>
        </p:nvSpPr>
        <p:spPr>
          <a:xfrm>
            <a:off x="777086" y="1604132"/>
            <a:ext cx="9010545" cy="272373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lang="en-US" sz="4200"/>
              <a:t>- Bạch cầu tăng &gt; 10 G/L ưu thế Neutrophil</a:t>
            </a:r>
            <a:br>
              <a:rPr lang="en-US" sz="4200"/>
            </a:br>
            <a:r>
              <a:rPr lang="en-US" sz="4200"/>
              <a:t>- Hồng cầu, tiểu cầu trong giá trị bình thường</a:t>
            </a:r>
            <a:endParaRPr sz="4200"/>
          </a:p>
        </p:txBody>
      </p:sp>
      <p:pic>
        <p:nvPicPr>
          <p:cNvPr id="890" name="Google Shape;890;p104"/>
          <p:cNvPicPr preferRelativeResize="0"/>
          <p:nvPr/>
        </p:nvPicPr>
        <p:blipFill rotWithShape="1">
          <a:blip r:embed="rId3">
            <a:alphaModFix/>
          </a:blip>
          <a:srcRect b="41389" l="0" r="0" t="0"/>
          <a:stretch/>
        </p:blipFill>
        <p:spPr>
          <a:xfrm>
            <a:off x="10098638" y="0"/>
            <a:ext cx="7412277" cy="6029325"/>
          </a:xfrm>
          <a:prstGeom prst="rect">
            <a:avLst/>
          </a:prstGeom>
          <a:noFill/>
          <a:ln>
            <a:noFill/>
          </a:ln>
        </p:spPr>
      </p:pic>
      <p:pic>
        <p:nvPicPr>
          <p:cNvPr id="891" name="Google Shape;891;p104"/>
          <p:cNvPicPr preferRelativeResize="0"/>
          <p:nvPr/>
        </p:nvPicPr>
        <p:blipFill rotWithShape="1">
          <a:blip r:embed="rId4">
            <a:alphaModFix/>
          </a:blip>
          <a:srcRect b="0" l="0" r="0" t="71299"/>
          <a:stretch/>
        </p:blipFill>
        <p:spPr>
          <a:xfrm>
            <a:off x="10095130" y="6029326"/>
            <a:ext cx="7415786" cy="2960702"/>
          </a:xfrm>
          <a:prstGeom prst="rect">
            <a:avLst/>
          </a:prstGeom>
          <a:noFill/>
          <a:ln>
            <a:noFill/>
          </a:ln>
        </p:spPr>
      </p:pic>
      <p:pic>
        <p:nvPicPr>
          <p:cNvPr id="892" name="Google Shape;892;p104"/>
          <p:cNvPicPr preferRelativeResize="0"/>
          <p:nvPr/>
        </p:nvPicPr>
        <p:blipFill rotWithShape="1">
          <a:blip r:embed="rId5">
            <a:alphaModFix/>
          </a:blip>
          <a:srcRect b="0" l="0" r="14109" t="0"/>
          <a:stretch/>
        </p:blipFill>
        <p:spPr>
          <a:xfrm>
            <a:off x="10441360" y="8990027"/>
            <a:ext cx="7069556" cy="9431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5"/>
          <p:cNvSpPr txBox="1"/>
          <p:nvPr>
            <p:ph type="title"/>
          </p:nvPr>
        </p:nvSpPr>
        <p:spPr>
          <a:xfrm>
            <a:off x="253014" y="7713158"/>
            <a:ext cx="8890986" cy="310457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16402"/>
              <a:buNone/>
            </a:pPr>
            <a:r>
              <a:rPr lang="en-US" sz="4200"/>
              <a:t>- CRP &gt; 10mg/L</a:t>
            </a:r>
            <a:br>
              <a:rPr lang="en-US" sz="4200"/>
            </a:br>
            <a:r>
              <a:rPr lang="en-US" sz="4200"/>
              <a:t>- AST, ALT, GGT &gt; 1,5 ULN</a:t>
            </a:r>
            <a:br>
              <a:rPr lang="en-US" sz="4200"/>
            </a:br>
            <a:r>
              <a:rPr lang="en-US" sz="4200"/>
              <a:t>- Bilirubin TP &gt; 2mg/dL</a:t>
            </a:r>
            <a:br>
              <a:rPr lang="en-US" sz="4200"/>
            </a:br>
            <a:r>
              <a:rPr lang="en-US" sz="4200"/>
              <a:t>- INR, Creatinine, Albumin trong giá trị bình thường</a:t>
            </a:r>
            <a:br>
              <a:rPr lang="en-US"/>
            </a:br>
            <a:endParaRPr/>
          </a:p>
        </p:txBody>
      </p:sp>
      <p:pic>
        <p:nvPicPr>
          <p:cNvPr id="898" name="Google Shape;898;p105"/>
          <p:cNvPicPr preferRelativeResize="0"/>
          <p:nvPr/>
        </p:nvPicPr>
        <p:blipFill rotWithShape="1">
          <a:blip r:embed="rId3">
            <a:alphaModFix/>
          </a:blip>
          <a:srcRect b="0" l="0" r="0" t="0"/>
          <a:stretch/>
        </p:blipFill>
        <p:spPr>
          <a:xfrm>
            <a:off x="315889" y="1021556"/>
            <a:ext cx="8387933" cy="5015613"/>
          </a:xfrm>
          <a:prstGeom prst="rect">
            <a:avLst/>
          </a:prstGeom>
          <a:noFill/>
          <a:ln>
            <a:noFill/>
          </a:ln>
        </p:spPr>
      </p:pic>
      <p:pic>
        <p:nvPicPr>
          <p:cNvPr id="899" name="Google Shape;899;p105"/>
          <p:cNvPicPr preferRelativeResize="0"/>
          <p:nvPr/>
        </p:nvPicPr>
        <p:blipFill rotWithShape="1">
          <a:blip r:embed="rId4">
            <a:alphaModFix/>
          </a:blip>
          <a:srcRect b="0" l="0" r="0" t="0"/>
          <a:stretch/>
        </p:blipFill>
        <p:spPr>
          <a:xfrm>
            <a:off x="9144000" y="516383"/>
            <a:ext cx="8993079" cy="9337241"/>
          </a:xfrm>
          <a:prstGeom prst="rect">
            <a:avLst/>
          </a:prstGeom>
          <a:noFill/>
          <a:ln>
            <a:noFill/>
          </a:ln>
        </p:spPr>
      </p:pic>
      <p:pic>
        <p:nvPicPr>
          <p:cNvPr id="900" name="Google Shape;900;p105"/>
          <p:cNvPicPr preferRelativeResize="0"/>
          <p:nvPr/>
        </p:nvPicPr>
        <p:blipFill rotWithShape="1">
          <a:blip r:embed="rId5">
            <a:alphaModFix/>
          </a:blip>
          <a:srcRect b="0" l="0" r="0" t="0"/>
          <a:stretch/>
        </p:blipFill>
        <p:spPr>
          <a:xfrm>
            <a:off x="401626" y="6037169"/>
            <a:ext cx="8302196" cy="127176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6"/>
          <p:cNvSpPr txBox="1"/>
          <p:nvPr>
            <p:ph idx="1" type="body"/>
          </p:nvPr>
        </p:nvSpPr>
        <p:spPr>
          <a:xfrm>
            <a:off x="1257300" y="2064059"/>
            <a:ext cx="15773400" cy="7201386"/>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BN được chẩn đoán viêm túi mật cấp theo Tokyo Guideline 2018, nguyên nhân do sỏi, vì:</a:t>
            </a:r>
            <a:endParaRPr/>
          </a:p>
          <a:p>
            <a:pPr indent="-431800" lvl="0" marL="457200" rtl="0" algn="l">
              <a:lnSpc>
                <a:spcPct val="100000"/>
              </a:lnSpc>
              <a:spcBef>
                <a:spcPts val="640"/>
              </a:spcBef>
              <a:spcAft>
                <a:spcPts val="0"/>
              </a:spcAft>
              <a:buSzPts val="3200"/>
              <a:buFont typeface="Calibri"/>
              <a:buChar char="-"/>
            </a:pPr>
            <a:r>
              <a:rPr lang="en-US"/>
              <a:t>A: Murphy (+), ấn đau ¼ trên phải ổ bụng</a:t>
            </a:r>
            <a:endParaRPr/>
          </a:p>
          <a:p>
            <a:pPr indent="-431800" lvl="0" marL="457200" rtl="0" algn="l">
              <a:lnSpc>
                <a:spcPct val="100000"/>
              </a:lnSpc>
              <a:spcBef>
                <a:spcPts val="640"/>
              </a:spcBef>
              <a:spcAft>
                <a:spcPts val="0"/>
              </a:spcAft>
              <a:buSzPts val="3200"/>
              <a:buFont typeface="Calibri"/>
              <a:buChar char="-"/>
            </a:pPr>
            <a:r>
              <a:rPr lang="en-US"/>
              <a:t>B: sốt, CRP tăng, bạch cầu tăng</a:t>
            </a:r>
            <a:endParaRPr/>
          </a:p>
          <a:p>
            <a:pPr indent="-431800" lvl="0" marL="457200" rtl="0" algn="l">
              <a:lnSpc>
                <a:spcPct val="100000"/>
              </a:lnSpc>
              <a:spcBef>
                <a:spcPts val="640"/>
              </a:spcBef>
              <a:spcAft>
                <a:spcPts val="0"/>
              </a:spcAft>
              <a:buSzPts val="3200"/>
              <a:buFont typeface="Calibri"/>
              <a:buChar char="-"/>
            </a:pPr>
            <a:r>
              <a:rPr lang="en-US"/>
              <a:t>C: trên CT scan bụng chậu có tương phản ghi nhận túi mật căng, đường kính #4cm, dày thành nhẹ # 3-4mm. Trên siêu âm ghi nhận có sỏi d &lt;3mm</a:t>
            </a:r>
            <a:endParaRPr/>
          </a:p>
          <a:p>
            <a:pPr indent="-431800" lvl="0" marL="457200" rtl="0" algn="l">
              <a:lnSpc>
                <a:spcPct val="100000"/>
              </a:lnSpc>
              <a:spcBef>
                <a:spcPts val="640"/>
              </a:spcBef>
              <a:spcAft>
                <a:spcPts val="0"/>
              </a:spcAft>
              <a:buSzPts val="3200"/>
              <a:buFont typeface="Calibri"/>
              <a:buChar char="-"/>
            </a:pPr>
            <a:r>
              <a:rPr lang="en-US"/>
              <a:t>Phân độ: Viêm túi mật cấp do sỏi mức độ trung bình: do triệu chứng kéo dài &gt; 72h</a:t>
            </a:r>
            <a:endParaRPr/>
          </a:p>
        </p:txBody>
      </p:sp>
      <p:sp>
        <p:nvSpPr>
          <p:cNvPr id="906" name="Google Shape;906;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907" name="Google Shape;907;p106"/>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08" name="Google Shape;908;p106"/>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909" name="Google Shape;909;p106"/>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KẾT QUẢ CLS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7"/>
          <p:cNvSpPr txBox="1"/>
          <p:nvPr>
            <p:ph idx="1" type="body"/>
          </p:nvPr>
        </p:nvSpPr>
        <p:spPr>
          <a:xfrm>
            <a:off x="457200" y="2880518"/>
            <a:ext cx="171450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BN được chẩn đoán viêm đường mật cấp theo Tokyo Guideline 2018, nguyên nhân do sỏi, vì:</a:t>
            </a:r>
            <a:endParaRPr/>
          </a:p>
          <a:p>
            <a:pPr indent="0" lvl="0" marL="0" rtl="0" algn="l">
              <a:lnSpc>
                <a:spcPct val="100000"/>
              </a:lnSpc>
              <a:spcBef>
                <a:spcPts val="640"/>
              </a:spcBef>
              <a:spcAft>
                <a:spcPts val="0"/>
              </a:spcAft>
              <a:buSzPts val="3200"/>
              <a:buNone/>
            </a:pPr>
            <a:r>
              <a:rPr lang="en-US"/>
              <a:t>- A: sốt, bạch cầu tăng &gt; 10 G/L, CRP &gt; 10mg/L</a:t>
            </a:r>
            <a:endParaRPr/>
          </a:p>
          <a:p>
            <a:pPr indent="-431800" lvl="0" marL="457200" rtl="0" algn="l">
              <a:lnSpc>
                <a:spcPct val="100000"/>
              </a:lnSpc>
              <a:spcBef>
                <a:spcPts val="640"/>
              </a:spcBef>
              <a:spcAft>
                <a:spcPts val="0"/>
              </a:spcAft>
              <a:buSzPts val="3200"/>
              <a:buFont typeface="Calibri"/>
              <a:buChar char="-"/>
            </a:pPr>
            <a:r>
              <a:rPr lang="en-US"/>
              <a:t>B: vàng da: bilirubin TP &gt; 2 mg/dL</a:t>
            </a:r>
            <a:endParaRPr/>
          </a:p>
          <a:p>
            <a:pPr indent="0" lvl="0" marL="0" rtl="0" algn="l">
              <a:lnSpc>
                <a:spcPct val="100000"/>
              </a:lnSpc>
              <a:spcBef>
                <a:spcPts val="640"/>
              </a:spcBef>
              <a:spcAft>
                <a:spcPts val="0"/>
              </a:spcAft>
              <a:buSzPts val="3200"/>
              <a:buNone/>
            </a:pPr>
            <a:r>
              <a:rPr lang="en-US"/>
              <a:t>       AST, ALT, GGT &gt; 1,5 ULN</a:t>
            </a:r>
            <a:endParaRPr/>
          </a:p>
          <a:p>
            <a:pPr indent="-431800" lvl="0" marL="457200" rtl="0" algn="l">
              <a:lnSpc>
                <a:spcPct val="100000"/>
              </a:lnSpc>
              <a:spcBef>
                <a:spcPts val="640"/>
              </a:spcBef>
              <a:spcAft>
                <a:spcPts val="0"/>
              </a:spcAft>
              <a:buSzPts val="3200"/>
              <a:buFont typeface="Calibri"/>
              <a:buChar char="-"/>
            </a:pPr>
            <a:r>
              <a:rPr lang="en-US"/>
              <a:t>C: trên CT scan bụng chậu có tương phản ghi nhận: giãn đường mật trong gan, ngoài gan; ống mật chủ d #8-9mm, đoạn cuối có sỏi d# 4-5mm</a:t>
            </a:r>
            <a:endParaRPr/>
          </a:p>
          <a:p>
            <a:pPr indent="-431800" lvl="0" marL="457200" rtl="0" algn="l">
              <a:lnSpc>
                <a:spcPct val="100000"/>
              </a:lnSpc>
              <a:spcBef>
                <a:spcPts val="640"/>
              </a:spcBef>
              <a:spcAft>
                <a:spcPts val="0"/>
              </a:spcAft>
              <a:buSzPts val="3200"/>
              <a:buFont typeface="Calibri"/>
              <a:buChar char="-"/>
            </a:pPr>
            <a:r>
              <a:rPr lang="en-US"/>
              <a:t>Phân độ viêm đường mật cấp do sỏi mức độ nhẹ</a:t>
            </a:r>
            <a:endParaRPr/>
          </a:p>
        </p:txBody>
      </p:sp>
      <p:pic>
        <p:nvPicPr>
          <p:cNvPr descr="Gallstones Vectors &amp; Illustrations for Free Download | Freepik" id="915" name="Google Shape;915;p107"/>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16" name="Google Shape;916;p107"/>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917" name="Google Shape;917;p107"/>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KẾT QUẢ CLS</a:t>
            </a:r>
            <a:endParaRPr b="0" i="0" sz="3000" u="none" cap="none" strike="noStrike">
              <a:solidFill>
                <a:srgbClr val="000000"/>
              </a:solidFill>
              <a:latin typeface="Arial"/>
              <a:ea typeface="Arial"/>
              <a:cs typeface="Arial"/>
              <a:sym typeface="Arial"/>
            </a:endParaRPr>
          </a:p>
        </p:txBody>
      </p:sp>
      <p:sp>
        <p:nvSpPr>
          <p:cNvPr id="918" name="Google Shape;918;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8"/>
          <p:cNvSpPr txBox="1"/>
          <p:nvPr>
            <p:ph idx="1" type="body"/>
          </p:nvPr>
        </p:nvSpPr>
        <p:spPr>
          <a:xfrm>
            <a:off x="850604" y="3363686"/>
            <a:ext cx="17308286"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Viêm túi mật cấp do sỏi mức độ trung bình – Viêm đường mật cấp do sỏi mức độ nhẹ/ Tăng huyết áp</a:t>
            </a:r>
            <a:endParaRPr/>
          </a:p>
        </p:txBody>
      </p:sp>
      <p:pic>
        <p:nvPicPr>
          <p:cNvPr descr="Gallstones Vectors &amp; Illustrations for Free Download | Freepik" id="924" name="Google Shape;924;p108"/>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25" name="Google Shape;925;p108"/>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926" name="Google Shape;926;p108"/>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CHẨN ĐOÁN XÁC ĐỊNH</a:t>
            </a:r>
            <a:endParaRPr b="0" i="0" sz="3000" u="none" cap="none" strike="noStrike">
              <a:solidFill>
                <a:srgbClr val="000000"/>
              </a:solidFill>
              <a:latin typeface="Arial"/>
              <a:ea typeface="Arial"/>
              <a:cs typeface="Arial"/>
              <a:sym typeface="Arial"/>
            </a:endParaRPr>
          </a:p>
        </p:txBody>
      </p:sp>
      <p:sp>
        <p:nvSpPr>
          <p:cNvPr id="927" name="Google Shape;927;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9"/>
          <p:cNvSpPr txBox="1"/>
          <p:nvPr>
            <p:ph idx="1" type="body"/>
          </p:nvPr>
        </p:nvSpPr>
        <p:spPr>
          <a:xfrm>
            <a:off x="1257300" y="1970843"/>
            <a:ext cx="15773400" cy="729460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640"/>
              </a:spcBef>
              <a:spcAft>
                <a:spcPts val="0"/>
              </a:spcAft>
              <a:buSzPts val="3200"/>
              <a:buNone/>
            </a:pPr>
            <a:r>
              <a:t/>
            </a:r>
            <a:endParaRPr/>
          </a:p>
          <a:p>
            <a:pPr indent="-431800" lvl="0" marL="457200" rtl="0" algn="l">
              <a:lnSpc>
                <a:spcPct val="100000"/>
              </a:lnSpc>
              <a:spcBef>
                <a:spcPts val="640"/>
              </a:spcBef>
              <a:spcAft>
                <a:spcPts val="0"/>
              </a:spcAft>
              <a:buSzPts val="3200"/>
              <a:buChar char="•"/>
            </a:pPr>
            <a:r>
              <a:rPr lang="en-US"/>
              <a:t>Cefoperazole/sulbactam 2g x 2 TMC/ngày</a:t>
            </a:r>
            <a:endParaRPr/>
          </a:p>
          <a:p>
            <a:pPr indent="-431800" lvl="0" marL="457200" rtl="0" algn="l">
              <a:lnSpc>
                <a:spcPct val="100000"/>
              </a:lnSpc>
              <a:spcBef>
                <a:spcPts val="640"/>
              </a:spcBef>
              <a:spcAft>
                <a:spcPts val="0"/>
              </a:spcAft>
              <a:buSzPts val="3200"/>
              <a:buChar char="•"/>
            </a:pPr>
            <a:r>
              <a:rPr lang="en-US"/>
              <a:t>Paracetamol 1000mg TTM C giọt/phút x 3 lần/ngày</a:t>
            </a:r>
            <a:endParaRPr/>
          </a:p>
          <a:p>
            <a:pPr indent="-431800" lvl="0" marL="457200" rtl="0" algn="l">
              <a:lnSpc>
                <a:spcPct val="100000"/>
              </a:lnSpc>
              <a:spcBef>
                <a:spcPts val="640"/>
              </a:spcBef>
              <a:spcAft>
                <a:spcPts val="0"/>
              </a:spcAft>
              <a:buSzPts val="3200"/>
              <a:buChar char="•"/>
            </a:pPr>
            <a:r>
              <a:rPr lang="en-US"/>
              <a:t>Buscopan 20mg/ml 1A TB/ngày</a:t>
            </a:r>
            <a:endParaRPr/>
          </a:p>
          <a:p>
            <a:pPr indent="-431800" lvl="0" marL="457200" rtl="0" algn="l">
              <a:lnSpc>
                <a:spcPct val="100000"/>
              </a:lnSpc>
              <a:spcBef>
                <a:spcPts val="640"/>
              </a:spcBef>
              <a:spcAft>
                <a:spcPts val="0"/>
              </a:spcAft>
              <a:buSzPts val="3200"/>
              <a:buChar char="•"/>
            </a:pPr>
            <a:r>
              <a:rPr lang="en-US"/>
              <a:t>Dịch truyền: NaCl 0.9% 500ml TTM XXX giọt/phút</a:t>
            </a:r>
            <a:endParaRPr/>
          </a:p>
          <a:p>
            <a:pPr indent="-228600" lvl="0" marL="457200" rtl="0" algn="l">
              <a:lnSpc>
                <a:spcPct val="100000"/>
              </a:lnSpc>
              <a:spcBef>
                <a:spcPts val="640"/>
              </a:spcBef>
              <a:spcAft>
                <a:spcPts val="0"/>
              </a:spcAft>
              <a:buSzPts val="3200"/>
              <a:buNone/>
            </a:pPr>
            <a:r>
              <a:t/>
            </a:r>
            <a:endParaRPr/>
          </a:p>
          <a:p>
            <a:pPr indent="-431800" lvl="0" marL="457200" rtl="0" algn="l">
              <a:lnSpc>
                <a:spcPct val="100000"/>
              </a:lnSpc>
              <a:spcBef>
                <a:spcPts val="640"/>
              </a:spcBef>
              <a:spcAft>
                <a:spcPts val="0"/>
              </a:spcAft>
              <a:buSzPts val="3200"/>
              <a:buChar char="•"/>
            </a:pPr>
            <a:r>
              <a:rPr lang="en-US"/>
              <a:t>Phẫu thuật nội soi cắt túi mật</a:t>
            </a:r>
            <a:endParaRPr/>
          </a:p>
          <a:p>
            <a:pPr indent="-431800" lvl="0" marL="457200" rtl="0" algn="l">
              <a:lnSpc>
                <a:spcPct val="100000"/>
              </a:lnSpc>
              <a:spcBef>
                <a:spcPts val="640"/>
              </a:spcBef>
              <a:spcAft>
                <a:spcPts val="0"/>
              </a:spcAft>
              <a:buSzPts val="3200"/>
              <a:buChar char="•"/>
            </a:pPr>
            <a:r>
              <a:rPr lang="en-US"/>
              <a:t>Phẫu thuật nội soi mật tuỵ ngược dòng lấy sỏi (ERCP)</a:t>
            </a:r>
            <a:endParaRPr/>
          </a:p>
        </p:txBody>
      </p:sp>
      <p:sp>
        <p:nvSpPr>
          <p:cNvPr id="933" name="Google Shape;933;p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934" name="Google Shape;934;p109"/>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35" name="Google Shape;935;p109"/>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936" name="Google Shape;936;p109"/>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ĐIỀU TRỊ</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7"/>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222" name="Google Shape;222;p47"/>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223" name="Google Shape;223;p47"/>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224" name="Google Shape;224;p47"/>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225" name="Google Shape;225;p47"/>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Tổng quan</a:t>
            </a:r>
            <a:endParaRPr b="0" i="0" sz="1400" u="none" cap="none" strike="noStrike">
              <a:solidFill>
                <a:srgbClr val="000000"/>
              </a:solidFill>
              <a:latin typeface="Arial"/>
              <a:ea typeface="Arial"/>
              <a:cs typeface="Arial"/>
              <a:sym typeface="Arial"/>
            </a:endParaRPr>
          </a:p>
        </p:txBody>
      </p:sp>
      <p:sp>
        <p:nvSpPr>
          <p:cNvPr id="226" name="Google Shape;226;p47"/>
          <p:cNvSpPr txBox="1"/>
          <p:nvPr/>
        </p:nvSpPr>
        <p:spPr>
          <a:xfrm>
            <a:off x="2262118" y="2510118"/>
            <a:ext cx="13730917" cy="25977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Sỏi mật là một vấn đề sức khoẻ phổ biến</a:t>
            </a:r>
            <a:endParaRPr/>
          </a:p>
          <a:p>
            <a:pPr indent="-342900" lvl="0" marL="3429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Tỷ lệ chung của sỏi mật ở châu Âu 20%. Châu Á 2 – 15%</a:t>
            </a:r>
            <a:endParaRPr/>
          </a:p>
          <a:p>
            <a:pPr indent="-342900" lvl="0" marL="3429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Việt Nam: tỷ lệ qua một số điều trị cộng đồng từ 2,14% đến 6,11%</a:t>
            </a:r>
            <a:endParaRPr/>
          </a:p>
          <a:p>
            <a:pPr indent="-165100" lvl="0" marL="3429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227" name="Google Shape;227;p47"/>
          <p:cNvSpPr txBox="1"/>
          <p:nvPr/>
        </p:nvSpPr>
        <p:spPr>
          <a:xfrm>
            <a:off x="12803573" y="9935262"/>
            <a:ext cx="548442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Overview of gallstone disease in adults. Uptodate. 2022</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10"/>
          <p:cNvSpPr txBox="1"/>
          <p:nvPr>
            <p:ph idx="1" type="body"/>
          </p:nvPr>
        </p:nvSpPr>
        <p:spPr>
          <a:xfrm>
            <a:off x="850604" y="2309859"/>
            <a:ext cx="8229600" cy="4525963"/>
          </a:xfrm>
          <a:prstGeom prst="rect">
            <a:avLst/>
          </a:prstGeom>
          <a:noFill/>
          <a:ln>
            <a:noFill/>
          </a:ln>
        </p:spPr>
        <p:txBody>
          <a:bodyPr anchorCtr="0" anchor="t" bIns="45700" lIns="91425" spcFirstLastPara="1" rIns="91425" wrap="square" tIns="45700">
            <a:normAutofit lnSpcReduction="10000"/>
          </a:bodyPr>
          <a:lstStyle/>
          <a:p>
            <a:pPr indent="-431800" lvl="0" marL="457200" rtl="0" algn="l">
              <a:lnSpc>
                <a:spcPct val="100000"/>
              </a:lnSpc>
              <a:spcBef>
                <a:spcPts val="640"/>
              </a:spcBef>
              <a:spcAft>
                <a:spcPts val="0"/>
              </a:spcAft>
              <a:buSzPts val="3200"/>
              <a:buChar char="•"/>
            </a:pPr>
            <a:r>
              <a:rPr lang="en-US"/>
              <a:t>Tổn thương đường mật</a:t>
            </a:r>
            <a:endParaRPr/>
          </a:p>
          <a:p>
            <a:pPr indent="-431800" lvl="0" marL="457200" rtl="0" algn="l">
              <a:lnSpc>
                <a:spcPct val="100000"/>
              </a:lnSpc>
              <a:spcBef>
                <a:spcPts val="640"/>
              </a:spcBef>
              <a:spcAft>
                <a:spcPts val="0"/>
              </a:spcAft>
              <a:buSzPts val="3200"/>
              <a:buChar char="•"/>
            </a:pPr>
            <a:r>
              <a:rPr lang="en-US"/>
              <a:t>Rò mật</a:t>
            </a:r>
            <a:endParaRPr/>
          </a:p>
          <a:p>
            <a:pPr indent="-431800" lvl="0" marL="457200" rtl="0" algn="l">
              <a:lnSpc>
                <a:spcPct val="100000"/>
              </a:lnSpc>
              <a:spcBef>
                <a:spcPts val="640"/>
              </a:spcBef>
              <a:spcAft>
                <a:spcPts val="0"/>
              </a:spcAft>
              <a:buSzPts val="3200"/>
              <a:buChar char="•"/>
            </a:pPr>
            <a:r>
              <a:rPr lang="en-US"/>
              <a:t>Chảy máu</a:t>
            </a:r>
            <a:endParaRPr/>
          </a:p>
          <a:p>
            <a:pPr indent="-431800" lvl="0" marL="457200" rtl="0" algn="l">
              <a:lnSpc>
                <a:spcPct val="100000"/>
              </a:lnSpc>
              <a:spcBef>
                <a:spcPts val="640"/>
              </a:spcBef>
              <a:spcAft>
                <a:spcPts val="0"/>
              </a:spcAft>
              <a:buSzPts val="3200"/>
              <a:buChar char="•"/>
            </a:pPr>
            <a:r>
              <a:rPr lang="en-US"/>
              <a:t>Tổn thương tạng</a:t>
            </a:r>
            <a:endParaRPr/>
          </a:p>
          <a:p>
            <a:pPr indent="-431800" lvl="0" marL="457200" rtl="0" algn="l">
              <a:lnSpc>
                <a:spcPct val="100000"/>
              </a:lnSpc>
              <a:spcBef>
                <a:spcPts val="640"/>
              </a:spcBef>
              <a:spcAft>
                <a:spcPts val="0"/>
              </a:spcAft>
              <a:buSzPts val="3200"/>
              <a:buChar char="•"/>
            </a:pPr>
            <a:r>
              <a:rPr lang="en-US"/>
              <a:t>Nhiễm trùng</a:t>
            </a:r>
            <a:endParaRPr/>
          </a:p>
          <a:p>
            <a:pPr indent="-431800" lvl="0" marL="457200" rtl="0" algn="l">
              <a:lnSpc>
                <a:spcPct val="100000"/>
              </a:lnSpc>
              <a:spcBef>
                <a:spcPts val="640"/>
              </a:spcBef>
              <a:spcAft>
                <a:spcPts val="0"/>
              </a:spcAft>
              <a:buSzPts val="3200"/>
              <a:buChar char="•"/>
            </a:pPr>
            <a:r>
              <a:rPr lang="en-US"/>
              <a:t>Thủng tá tràng</a:t>
            </a:r>
            <a:endParaRPr/>
          </a:p>
          <a:p>
            <a:pPr indent="-431800" lvl="0" marL="457200" rtl="0" algn="l">
              <a:lnSpc>
                <a:spcPct val="100000"/>
              </a:lnSpc>
              <a:spcBef>
                <a:spcPts val="640"/>
              </a:spcBef>
              <a:spcAft>
                <a:spcPts val="0"/>
              </a:spcAft>
              <a:buSzPts val="3200"/>
              <a:buChar char="•"/>
            </a:pPr>
            <a:r>
              <a:rPr lang="en-US"/>
              <a:t>Viêm tuỵ cấp</a:t>
            </a:r>
            <a:endParaRPr/>
          </a:p>
          <a:p>
            <a:pPr indent="-431800" lvl="0" marL="457200" rtl="0" algn="l">
              <a:lnSpc>
                <a:spcPct val="100000"/>
              </a:lnSpc>
              <a:spcBef>
                <a:spcPts val="640"/>
              </a:spcBef>
              <a:spcAft>
                <a:spcPts val="0"/>
              </a:spcAft>
              <a:buSzPts val="3200"/>
              <a:buChar char="•"/>
            </a:pPr>
            <a:r>
              <a:rPr lang="en-US"/>
              <a:t>Viêm đường mật ngược dòng</a:t>
            </a:r>
            <a:endParaRPr/>
          </a:p>
        </p:txBody>
      </p:sp>
      <p:sp>
        <p:nvSpPr>
          <p:cNvPr id="942" name="Google Shape;942;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943" name="Google Shape;943;p110"/>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44" name="Google Shape;944;p110"/>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945" name="Google Shape;945;p110"/>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TIÊN LƯỢNG</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111"/>
          <p:cNvPicPr preferRelativeResize="0"/>
          <p:nvPr>
            <p:ph idx="1" type="body"/>
          </p:nvPr>
        </p:nvPicPr>
        <p:blipFill rotWithShape="1">
          <a:blip r:embed="rId3">
            <a:alphaModFix/>
          </a:blip>
          <a:srcRect b="0" l="0" r="0" t="0"/>
          <a:stretch/>
        </p:blipFill>
        <p:spPr>
          <a:xfrm>
            <a:off x="1257301" y="2536031"/>
            <a:ext cx="17009618" cy="6119696"/>
          </a:xfrm>
          <a:prstGeom prst="rect">
            <a:avLst/>
          </a:prstGeom>
          <a:noFill/>
          <a:ln>
            <a:noFill/>
          </a:ln>
        </p:spPr>
      </p:pic>
      <p:sp>
        <p:nvSpPr>
          <p:cNvPr id="951" name="Google Shape;951;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952" name="Google Shape;952;p111"/>
          <p:cNvPicPr preferRelativeResize="0"/>
          <p:nvPr/>
        </p:nvPicPr>
        <p:blipFill rotWithShape="1">
          <a:blip r:embed="rId4">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53" name="Google Shape;953;p111"/>
          <p:cNvPicPr preferRelativeResize="0"/>
          <p:nvPr/>
        </p:nvPicPr>
        <p:blipFill rotWithShape="1">
          <a:blip r:embed="rId4">
            <a:alphaModFix/>
          </a:blip>
          <a:srcRect b="-775" l="534" r="50313" t="776"/>
          <a:stretch/>
        </p:blipFill>
        <p:spPr>
          <a:xfrm>
            <a:off x="0" y="0"/>
            <a:ext cx="1701209" cy="2035221"/>
          </a:xfrm>
          <a:prstGeom prst="rect">
            <a:avLst/>
          </a:prstGeom>
          <a:noFill/>
          <a:ln>
            <a:noFill/>
          </a:ln>
        </p:spPr>
      </p:pic>
      <p:sp>
        <p:nvSpPr>
          <p:cNvPr id="954" name="Google Shape;954;p111"/>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TƯỜNG TRÌNH PT</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112"/>
          <p:cNvPicPr preferRelativeResize="0"/>
          <p:nvPr>
            <p:ph idx="1" type="body"/>
          </p:nvPr>
        </p:nvPicPr>
        <p:blipFill rotWithShape="1">
          <a:blip r:embed="rId3">
            <a:alphaModFix/>
          </a:blip>
          <a:srcRect b="0" l="0" r="0" t="0"/>
          <a:stretch/>
        </p:blipFill>
        <p:spPr>
          <a:xfrm>
            <a:off x="1257300" y="2045979"/>
            <a:ext cx="14083314" cy="8161356"/>
          </a:xfrm>
          <a:prstGeom prst="rect">
            <a:avLst/>
          </a:prstGeom>
          <a:noFill/>
          <a:ln>
            <a:noFill/>
          </a:ln>
        </p:spPr>
      </p:pic>
      <p:sp>
        <p:nvSpPr>
          <p:cNvPr id="960" name="Google Shape;960;p1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961" name="Google Shape;961;p112"/>
          <p:cNvPicPr preferRelativeResize="0"/>
          <p:nvPr/>
        </p:nvPicPr>
        <p:blipFill rotWithShape="1">
          <a:blip r:embed="rId4">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62" name="Google Shape;962;p112"/>
          <p:cNvPicPr preferRelativeResize="0"/>
          <p:nvPr/>
        </p:nvPicPr>
        <p:blipFill rotWithShape="1">
          <a:blip r:embed="rId4">
            <a:alphaModFix/>
          </a:blip>
          <a:srcRect b="-775" l="534" r="50313" t="776"/>
          <a:stretch/>
        </p:blipFill>
        <p:spPr>
          <a:xfrm>
            <a:off x="0" y="0"/>
            <a:ext cx="1701209" cy="2035221"/>
          </a:xfrm>
          <a:prstGeom prst="rect">
            <a:avLst/>
          </a:prstGeom>
          <a:noFill/>
          <a:ln>
            <a:noFill/>
          </a:ln>
        </p:spPr>
      </p:pic>
      <p:sp>
        <p:nvSpPr>
          <p:cNvPr id="963" name="Google Shape;963;p112"/>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TƯỜNG TRÌNH PT</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3"/>
          <p:cNvSpPr txBox="1"/>
          <p:nvPr>
            <p:ph idx="1" type="body"/>
          </p:nvPr>
        </p:nvSpPr>
        <p:spPr>
          <a:xfrm>
            <a:off x="914400" y="2309859"/>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Char char="•"/>
            </a:pPr>
            <a:r>
              <a:rPr lang="en-US"/>
              <a:t>Theo dõi: sinh hiệu, nhu động ruột, chướng bụng, dịch dẫn lưu, vết trocar.</a:t>
            </a:r>
            <a:endParaRPr/>
          </a:p>
          <a:p>
            <a:pPr indent="-431800" lvl="0" marL="457200" rtl="0" algn="l">
              <a:lnSpc>
                <a:spcPct val="100000"/>
              </a:lnSpc>
              <a:spcBef>
                <a:spcPts val="640"/>
              </a:spcBef>
              <a:spcAft>
                <a:spcPts val="0"/>
              </a:spcAft>
              <a:buSzPts val="3200"/>
              <a:buChar char="•"/>
            </a:pPr>
            <a:r>
              <a:rPr lang="en-US"/>
              <a:t>Tập ăn sớm sau mổ</a:t>
            </a:r>
            <a:endParaRPr/>
          </a:p>
          <a:p>
            <a:pPr indent="-431800" lvl="0" marL="457200" rtl="0" algn="l">
              <a:lnSpc>
                <a:spcPct val="100000"/>
              </a:lnSpc>
              <a:spcBef>
                <a:spcPts val="640"/>
              </a:spcBef>
              <a:spcAft>
                <a:spcPts val="0"/>
              </a:spcAft>
              <a:buSzPts val="3200"/>
              <a:buChar char="•"/>
            </a:pPr>
            <a:r>
              <a:rPr lang="en-US"/>
              <a:t>Giảm đau</a:t>
            </a:r>
            <a:endParaRPr/>
          </a:p>
          <a:p>
            <a:pPr indent="-431800" lvl="0" marL="457200" rtl="0" algn="l">
              <a:lnSpc>
                <a:spcPct val="100000"/>
              </a:lnSpc>
              <a:spcBef>
                <a:spcPts val="640"/>
              </a:spcBef>
              <a:spcAft>
                <a:spcPts val="0"/>
              </a:spcAft>
              <a:buSzPts val="3200"/>
              <a:buChar char="•"/>
            </a:pPr>
            <a:r>
              <a:rPr lang="en-US"/>
              <a:t>Kháng sinh</a:t>
            </a:r>
            <a:endParaRPr/>
          </a:p>
          <a:p>
            <a:pPr indent="-431800" lvl="0" marL="457200" rtl="0" algn="l">
              <a:lnSpc>
                <a:spcPct val="100000"/>
              </a:lnSpc>
              <a:spcBef>
                <a:spcPts val="640"/>
              </a:spcBef>
              <a:spcAft>
                <a:spcPts val="0"/>
              </a:spcAft>
              <a:buSzPts val="3200"/>
              <a:buChar char="•"/>
            </a:pPr>
            <a:r>
              <a:rPr lang="en-US"/>
              <a:t>Xuất viện</a:t>
            </a:r>
            <a:endParaRPr/>
          </a:p>
          <a:p>
            <a:pPr indent="-228600" lvl="0" marL="457200" rtl="0" algn="l">
              <a:lnSpc>
                <a:spcPct val="100000"/>
              </a:lnSpc>
              <a:spcBef>
                <a:spcPts val="640"/>
              </a:spcBef>
              <a:spcAft>
                <a:spcPts val="0"/>
              </a:spcAft>
              <a:buSzPts val="3200"/>
              <a:buNone/>
            </a:pPr>
            <a:r>
              <a:t/>
            </a:r>
            <a:endParaRPr/>
          </a:p>
          <a:p>
            <a:pPr indent="-228600" lvl="0" marL="457200" rtl="0" algn="l">
              <a:lnSpc>
                <a:spcPct val="100000"/>
              </a:lnSpc>
              <a:spcBef>
                <a:spcPts val="640"/>
              </a:spcBef>
              <a:spcAft>
                <a:spcPts val="0"/>
              </a:spcAft>
              <a:buSzPts val="3200"/>
              <a:buNone/>
            </a:pPr>
            <a:r>
              <a:t/>
            </a:r>
            <a:endParaRPr/>
          </a:p>
        </p:txBody>
      </p:sp>
      <p:sp>
        <p:nvSpPr>
          <p:cNvPr id="969" name="Google Shape;969;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descr="Gallstones Vectors &amp; Illustrations for Free Download | Freepik" id="970" name="Google Shape;970;p113"/>
          <p:cNvPicPr preferRelativeResize="0"/>
          <p:nvPr/>
        </p:nvPicPr>
        <p:blipFill rotWithShape="1">
          <a:blip r:embed="rId3">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971" name="Google Shape;971;p113"/>
          <p:cNvPicPr preferRelativeResize="0"/>
          <p:nvPr/>
        </p:nvPicPr>
        <p:blipFill rotWithShape="1">
          <a:blip r:embed="rId3">
            <a:alphaModFix/>
          </a:blip>
          <a:srcRect b="-775" l="534" r="50313" t="776"/>
          <a:stretch/>
        </p:blipFill>
        <p:spPr>
          <a:xfrm>
            <a:off x="0" y="0"/>
            <a:ext cx="1701209" cy="2035221"/>
          </a:xfrm>
          <a:prstGeom prst="rect">
            <a:avLst/>
          </a:prstGeom>
          <a:noFill/>
          <a:ln>
            <a:noFill/>
          </a:ln>
        </p:spPr>
      </p:pic>
      <p:sp>
        <p:nvSpPr>
          <p:cNvPr id="972" name="Google Shape;972;p113"/>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KẾ HOẠCH SAU MỔ</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pic>
        <p:nvPicPr>
          <p:cNvPr id="977" name="Google Shape;977;p114"/>
          <p:cNvPicPr preferRelativeResize="0"/>
          <p:nvPr/>
        </p:nvPicPr>
        <p:blipFill rotWithShape="1">
          <a:blip r:embed="rId3">
            <a:alphaModFix/>
          </a:blip>
          <a:srcRect b="19112" l="14136" r="14499" t="15253"/>
          <a:stretch/>
        </p:blipFill>
        <p:spPr>
          <a:xfrm>
            <a:off x="2501100" y="1536375"/>
            <a:ext cx="13205228" cy="6831876"/>
          </a:xfrm>
          <a:prstGeom prst="rect">
            <a:avLst/>
          </a:prstGeom>
          <a:noFill/>
          <a:ln>
            <a:noFill/>
          </a:ln>
        </p:spPr>
      </p:pic>
      <p:pic>
        <p:nvPicPr>
          <p:cNvPr id="978" name="Google Shape;978;p114"/>
          <p:cNvPicPr preferRelativeResize="0"/>
          <p:nvPr/>
        </p:nvPicPr>
        <p:blipFill rotWithShape="1">
          <a:blip r:embed="rId4">
            <a:alphaModFix/>
          </a:blip>
          <a:srcRect b="0" l="0" r="0" t="0"/>
          <a:stretch/>
        </p:blipFill>
        <p:spPr>
          <a:xfrm rot="6776798">
            <a:off x="9856244" y="-3121404"/>
            <a:ext cx="2776761" cy="7238003"/>
          </a:xfrm>
          <a:prstGeom prst="rect">
            <a:avLst/>
          </a:prstGeom>
          <a:noFill/>
          <a:ln>
            <a:noFill/>
          </a:ln>
        </p:spPr>
      </p:pic>
      <p:pic>
        <p:nvPicPr>
          <p:cNvPr id="979" name="Google Shape;979;p114"/>
          <p:cNvPicPr preferRelativeResize="0"/>
          <p:nvPr/>
        </p:nvPicPr>
        <p:blipFill rotWithShape="1">
          <a:blip r:embed="rId5">
            <a:alphaModFix/>
          </a:blip>
          <a:srcRect b="0" l="0" r="0" t="0"/>
          <a:stretch/>
        </p:blipFill>
        <p:spPr>
          <a:xfrm rot="-1967889">
            <a:off x="16434012" y="5634135"/>
            <a:ext cx="3022508" cy="4114800"/>
          </a:xfrm>
          <a:prstGeom prst="rect">
            <a:avLst/>
          </a:prstGeom>
          <a:noFill/>
          <a:ln>
            <a:noFill/>
          </a:ln>
        </p:spPr>
      </p:pic>
      <p:pic>
        <p:nvPicPr>
          <p:cNvPr id="980" name="Google Shape;980;p114"/>
          <p:cNvPicPr preferRelativeResize="0"/>
          <p:nvPr/>
        </p:nvPicPr>
        <p:blipFill rotWithShape="1">
          <a:blip r:embed="rId6">
            <a:alphaModFix/>
          </a:blip>
          <a:srcRect b="0" l="0" r="0" t="0"/>
          <a:stretch/>
        </p:blipFill>
        <p:spPr>
          <a:xfrm flipH="1" rot="-971366">
            <a:off x="749568" y="6731179"/>
            <a:ext cx="2346524" cy="5710568"/>
          </a:xfrm>
          <a:prstGeom prst="rect">
            <a:avLst/>
          </a:prstGeom>
          <a:noFill/>
          <a:ln>
            <a:noFill/>
          </a:ln>
        </p:spPr>
      </p:pic>
      <p:sp>
        <p:nvSpPr>
          <p:cNvPr id="981" name="Google Shape;981;p114"/>
          <p:cNvSpPr txBox="1"/>
          <p:nvPr/>
        </p:nvSpPr>
        <p:spPr>
          <a:xfrm>
            <a:off x="4596746" y="4006209"/>
            <a:ext cx="9812013" cy="1869872"/>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Clr>
                <a:srgbClr val="000000"/>
              </a:buClr>
              <a:buSzPts val="12460"/>
              <a:buFont typeface="Arial"/>
              <a:buNone/>
            </a:pPr>
            <a:r>
              <a:rPr b="1" i="0" lang="en-US" sz="12460" u="none" cap="none" strike="noStrike">
                <a:solidFill>
                  <a:srgbClr val="FFFFFF"/>
                </a:solidFill>
                <a:latin typeface="Bitter"/>
                <a:ea typeface="Bitter"/>
                <a:cs typeface="Bitter"/>
                <a:sym typeface="Bitter"/>
              </a:rPr>
              <a:t>Thank you!</a:t>
            </a:r>
            <a:endParaRPr b="0" i="0" sz="1400" u="none" cap="none" strike="noStrike">
              <a:solidFill>
                <a:srgbClr val="000000"/>
              </a:solidFill>
              <a:latin typeface="Arial"/>
              <a:ea typeface="Arial"/>
              <a:cs typeface="Arial"/>
              <a:sym typeface="Arial"/>
            </a:endParaRPr>
          </a:p>
        </p:txBody>
      </p:sp>
      <p:sp>
        <p:nvSpPr>
          <p:cNvPr id="982" name="Google Shape;982;p114"/>
          <p:cNvSpPr txBox="1"/>
          <p:nvPr/>
        </p:nvSpPr>
        <p:spPr>
          <a:xfrm>
            <a:off x="4444302" y="7011461"/>
            <a:ext cx="7638978" cy="370840"/>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Clr>
                <a:srgbClr val="000000"/>
              </a:buClr>
              <a:buSzPts val="2300"/>
              <a:buFont typeface="Arial"/>
              <a:buNone/>
            </a:pPr>
            <a:r>
              <a:rPr b="0" i="0" lang="en-US" sz="2300" u="none" cap="none" strike="noStrike">
                <a:solidFill>
                  <a:srgbClr val="FFFFFF"/>
                </a:solidFill>
                <a:latin typeface="Roboto"/>
                <a:ea typeface="Roboto"/>
                <a:cs typeface="Roboto"/>
                <a:sym typeface="Roboto"/>
              </a:rPr>
              <a:t>Write a closing statement or call-to-action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8"/>
          <p:cNvPicPr preferRelativeResize="0"/>
          <p:nvPr/>
        </p:nvPicPr>
        <p:blipFill rotWithShape="1">
          <a:blip r:embed="rId3">
            <a:alphaModFix/>
          </a:blip>
          <a:srcRect b="0" l="0" r="0" t="0"/>
          <a:stretch/>
        </p:blipFill>
        <p:spPr>
          <a:xfrm rot="3194322">
            <a:off x="75031" y="3402764"/>
            <a:ext cx="1376486" cy="2713502"/>
          </a:xfrm>
          <a:prstGeom prst="rect">
            <a:avLst/>
          </a:prstGeom>
          <a:noFill/>
          <a:ln>
            <a:noFill/>
          </a:ln>
        </p:spPr>
      </p:pic>
      <p:pic>
        <p:nvPicPr>
          <p:cNvPr id="233" name="Google Shape;233;p48"/>
          <p:cNvPicPr preferRelativeResize="0"/>
          <p:nvPr/>
        </p:nvPicPr>
        <p:blipFill rotWithShape="1">
          <a:blip r:embed="rId4">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234" name="Google Shape;234;p48"/>
          <p:cNvPicPr preferRelativeResize="0"/>
          <p:nvPr/>
        </p:nvPicPr>
        <p:blipFill rotWithShape="1">
          <a:blip r:embed="rId5">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235" name="Google Shape;235;p48"/>
          <p:cNvPicPr preferRelativeResize="0"/>
          <p:nvPr/>
        </p:nvPicPr>
        <p:blipFill rotWithShape="1">
          <a:blip r:embed="rId5">
            <a:alphaModFix/>
          </a:blip>
          <a:srcRect b="-775" l="534" r="50313" t="776"/>
          <a:stretch/>
        </p:blipFill>
        <p:spPr>
          <a:xfrm>
            <a:off x="0" y="0"/>
            <a:ext cx="1701209" cy="2035221"/>
          </a:xfrm>
          <a:prstGeom prst="rect">
            <a:avLst/>
          </a:prstGeom>
          <a:noFill/>
          <a:ln>
            <a:noFill/>
          </a:ln>
        </p:spPr>
      </p:pic>
      <p:sp>
        <p:nvSpPr>
          <p:cNvPr id="236" name="Google Shape;236;p48"/>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Biểu hiện lâm sàng</a:t>
            </a:r>
            <a:endParaRPr b="0" i="0" sz="1400" u="none" cap="none" strike="noStrike">
              <a:solidFill>
                <a:srgbClr val="000000"/>
              </a:solidFill>
              <a:latin typeface="Arial"/>
              <a:ea typeface="Arial"/>
              <a:cs typeface="Arial"/>
              <a:sym typeface="Arial"/>
            </a:endParaRPr>
          </a:p>
        </p:txBody>
      </p:sp>
      <p:sp>
        <p:nvSpPr>
          <p:cNvPr id="237" name="Google Shape;237;p48"/>
          <p:cNvSpPr txBox="1"/>
          <p:nvPr/>
        </p:nvSpPr>
        <p:spPr>
          <a:xfrm>
            <a:off x="2262118" y="2510118"/>
            <a:ext cx="13730917" cy="841473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Phần lớn không có triệu chứng, phát hiện tình cờ qua siêu âm</a:t>
            </a:r>
            <a:endParaRPr/>
          </a:p>
          <a:p>
            <a:pPr indent="-342900" lvl="0" marL="342900" marR="0" rtl="0" algn="l">
              <a:lnSpc>
                <a:spcPct val="15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Triệu chứng: cơn đau quặn mật</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S: hạ sườn phải hoặc thượng vị</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O: sau khi ăn hoặc về đêm</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C: đau quặn</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R: sau lưng, vai phải</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A: yếu tố tăng đau: sau ăn</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T: kéo dài vài phút – 6 giờ</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E: yếu tố giảm đau: không</a:t>
            </a:r>
            <a:endParaRPr/>
          </a:p>
          <a:p>
            <a:pPr indent="-428625" lvl="0" marL="895350" marR="0" rtl="0" algn="l">
              <a:lnSpc>
                <a:spcPct val="150000"/>
              </a:lnSpc>
              <a:spcBef>
                <a:spcPts val="0"/>
              </a:spcBef>
              <a:spcAft>
                <a:spcPts val="0"/>
              </a:spcAft>
              <a:buClr>
                <a:srgbClr val="000000"/>
              </a:buClr>
              <a:buSzPts val="2800"/>
              <a:buFont typeface="NTR"/>
              <a:buChar char="+"/>
            </a:pPr>
            <a:r>
              <a:rPr b="0" i="0" lang="en-US" sz="2800" u="none" cap="none" strike="noStrike">
                <a:solidFill>
                  <a:srgbClr val="000000"/>
                </a:solidFill>
                <a:latin typeface="Arial"/>
                <a:ea typeface="Arial"/>
                <a:cs typeface="Arial"/>
                <a:sym typeface="Arial"/>
              </a:rPr>
              <a:t>S: từ nhẹ đến nặng</a:t>
            </a:r>
            <a:endParaRPr/>
          </a:p>
          <a:p>
            <a:pPr indent="0" lvl="0" marL="55563" marR="0" rtl="0" algn="l">
              <a:lnSpc>
                <a:spcPct val="150000"/>
              </a:lnSpc>
              <a:spcBef>
                <a:spcPts val="0"/>
              </a:spcBef>
              <a:spcAft>
                <a:spcPts val="0"/>
              </a:spcAft>
              <a:buNone/>
            </a:pPr>
            <a:r>
              <a:rPr b="0" i="0" lang="en-US" sz="2800" u="none" cap="none" strike="noStrike">
                <a:solidFill>
                  <a:srgbClr val="000000"/>
                </a:solidFill>
                <a:latin typeface="Arial"/>
                <a:ea typeface="Arial"/>
                <a:cs typeface="Arial"/>
                <a:sym typeface="Arial"/>
              </a:rPr>
              <a:t>🡪 70% tái phát cơn đau thứ 2 hoặc có biến chứng</a:t>
            </a:r>
            <a:endParaRPr b="0" i="0" sz="2800" u="none" cap="none" strike="noStrike">
              <a:solidFill>
                <a:srgbClr val="000000"/>
              </a:solidFill>
              <a:latin typeface="Arial"/>
              <a:ea typeface="Arial"/>
              <a:cs typeface="Arial"/>
              <a:sym typeface="Arial"/>
            </a:endParaRPr>
          </a:p>
          <a:p>
            <a:pPr indent="-165100" lvl="0" marL="3429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165100" lvl="0" marL="34290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238" name="Google Shape;238;p48"/>
          <p:cNvSpPr txBox="1"/>
          <p:nvPr/>
        </p:nvSpPr>
        <p:spPr>
          <a:xfrm>
            <a:off x="12803573" y="9935262"/>
            <a:ext cx="548442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000000"/>
                </a:solidFill>
                <a:latin typeface="Arial"/>
                <a:ea typeface="Arial"/>
                <a:cs typeface="Arial"/>
                <a:sym typeface="Arial"/>
              </a:rPr>
              <a:t>Overview of gallstone disease in adults. Uptodate. 2022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9"/>
          <p:cNvPicPr preferRelativeResize="0"/>
          <p:nvPr/>
        </p:nvPicPr>
        <p:blipFill rotWithShape="1">
          <a:blip r:embed="rId3">
            <a:alphaModFix/>
          </a:blip>
          <a:srcRect b="0" l="0" r="0" t="0"/>
          <a:stretch/>
        </p:blipFill>
        <p:spPr>
          <a:xfrm rot="-3728098">
            <a:off x="17298924" y="5714179"/>
            <a:ext cx="1978152" cy="3638742"/>
          </a:xfrm>
          <a:prstGeom prst="rect">
            <a:avLst/>
          </a:prstGeom>
          <a:noFill/>
          <a:ln>
            <a:noFill/>
          </a:ln>
        </p:spPr>
      </p:pic>
      <p:pic>
        <p:nvPicPr>
          <p:cNvPr descr="Gallstones Vectors &amp; Illustrations for Free Download | Freepik" id="244" name="Google Shape;244;p49"/>
          <p:cNvPicPr preferRelativeResize="0"/>
          <p:nvPr/>
        </p:nvPicPr>
        <p:blipFill rotWithShape="1">
          <a:blip r:embed="rId4">
            <a:alphaModFix/>
          </a:blip>
          <a:srcRect b="0" l="50847" r="0" t="0"/>
          <a:stretch/>
        </p:blipFill>
        <p:spPr>
          <a:xfrm>
            <a:off x="16474168" y="0"/>
            <a:ext cx="1701210" cy="2035222"/>
          </a:xfrm>
          <a:prstGeom prst="rect">
            <a:avLst/>
          </a:prstGeom>
          <a:noFill/>
          <a:ln>
            <a:noFill/>
          </a:ln>
        </p:spPr>
      </p:pic>
      <p:pic>
        <p:nvPicPr>
          <p:cNvPr descr="Gallstones Vectors &amp; Illustrations for Free Download | Freepik" id="245" name="Google Shape;245;p49"/>
          <p:cNvPicPr preferRelativeResize="0"/>
          <p:nvPr/>
        </p:nvPicPr>
        <p:blipFill rotWithShape="1">
          <a:blip r:embed="rId4">
            <a:alphaModFix/>
          </a:blip>
          <a:srcRect b="-775" l="534" r="50313" t="776"/>
          <a:stretch/>
        </p:blipFill>
        <p:spPr>
          <a:xfrm>
            <a:off x="0" y="0"/>
            <a:ext cx="1701209" cy="2035221"/>
          </a:xfrm>
          <a:prstGeom prst="rect">
            <a:avLst/>
          </a:prstGeom>
          <a:noFill/>
          <a:ln>
            <a:noFill/>
          </a:ln>
        </p:spPr>
      </p:pic>
      <p:sp>
        <p:nvSpPr>
          <p:cNvPr id="246" name="Google Shape;246;p49"/>
          <p:cNvSpPr txBox="1"/>
          <p:nvPr/>
        </p:nvSpPr>
        <p:spPr>
          <a:xfrm>
            <a:off x="2019292" y="724384"/>
            <a:ext cx="14249416" cy="129638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800"/>
              <a:buFont typeface="Arial"/>
              <a:buNone/>
            </a:pPr>
            <a:r>
              <a:rPr b="1" i="0" lang="en-US" sz="7800" u="none" cap="none" strike="noStrike">
                <a:solidFill>
                  <a:srgbClr val="5E7F73"/>
                </a:solidFill>
                <a:latin typeface="Bitter"/>
                <a:ea typeface="Bitter"/>
                <a:cs typeface="Bitter"/>
                <a:sym typeface="Bitter"/>
              </a:rPr>
              <a:t>Yếu tố nguy cơ</a:t>
            </a:r>
            <a:endParaRPr b="0" i="0" sz="1400" u="none" cap="none" strike="noStrike">
              <a:solidFill>
                <a:srgbClr val="000000"/>
              </a:solidFill>
              <a:latin typeface="Arial"/>
              <a:ea typeface="Arial"/>
              <a:cs typeface="Arial"/>
              <a:sym typeface="Arial"/>
            </a:endParaRPr>
          </a:p>
        </p:txBody>
      </p:sp>
      <p:pic>
        <p:nvPicPr>
          <p:cNvPr descr="A Comprehensive Review on Gallstones" id="247" name="Google Shape;247;p49"/>
          <p:cNvPicPr preferRelativeResize="0"/>
          <p:nvPr/>
        </p:nvPicPr>
        <p:blipFill rotWithShape="1">
          <a:blip r:embed="rId5">
            <a:alphaModFix/>
          </a:blip>
          <a:srcRect b="0" l="0" r="0" t="0"/>
          <a:stretch/>
        </p:blipFill>
        <p:spPr>
          <a:xfrm>
            <a:off x="280674" y="2175251"/>
            <a:ext cx="8279126" cy="7521202"/>
          </a:xfrm>
          <a:prstGeom prst="rect">
            <a:avLst/>
          </a:prstGeom>
          <a:noFill/>
          <a:ln>
            <a:noFill/>
          </a:ln>
        </p:spPr>
      </p:pic>
      <p:graphicFrame>
        <p:nvGraphicFramePr>
          <p:cNvPr id="248" name="Google Shape;248;p49"/>
          <p:cNvGraphicFramePr/>
          <p:nvPr/>
        </p:nvGraphicFramePr>
        <p:xfrm>
          <a:off x="9092590" y="2175251"/>
          <a:ext cx="3000000" cy="3000000"/>
        </p:xfrm>
        <a:graphic>
          <a:graphicData uri="http://schemas.openxmlformats.org/drawingml/2006/table">
            <a:tbl>
              <a:tblPr bandRow="1" firstRow="1">
                <a:noFill/>
                <a:tableStyleId>{F6818678-9E06-433A-8EF8-B4E09DF34575}</a:tableStyleId>
              </a:tblPr>
              <a:tblGrid>
                <a:gridCol w="7124700"/>
              </a:tblGrid>
              <a:tr h="734800">
                <a:tc>
                  <a:txBody>
                    <a:bodyPr/>
                    <a:lstStyle/>
                    <a:p>
                      <a:pPr indent="0" lvl="0" marL="0" marR="0" rtl="0" algn="l">
                        <a:lnSpc>
                          <a:spcPct val="100000"/>
                        </a:lnSpc>
                        <a:spcBef>
                          <a:spcPts val="0"/>
                        </a:spcBef>
                        <a:spcAft>
                          <a:spcPts val="0"/>
                        </a:spcAft>
                        <a:buNone/>
                      </a:pPr>
                      <a:r>
                        <a:rPr b="0" lang="en-US" sz="2800" u="none" cap="none" strike="noStrike"/>
                        <a:t>Tuổi</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Giới và chủng tộc</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Thai kỳ</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Rối loạn lipid máu</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Chế độ ăn</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Béo phì và sụt cân</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Lối sống tĩnh tại</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Bệnh mạn tính</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Hút thuốc lá</a:t>
                      </a:r>
                      <a:endParaRPr/>
                    </a:p>
                  </a:txBody>
                  <a:tcPr marT="45725" marB="45725" marR="91450" marL="91450"/>
                </a:tc>
              </a:tr>
              <a:tr h="734800">
                <a:tc>
                  <a:txBody>
                    <a:bodyPr/>
                    <a:lstStyle/>
                    <a:p>
                      <a:pPr indent="0" lvl="0" marL="0" marR="0" rtl="0" algn="l">
                        <a:lnSpc>
                          <a:spcPct val="100000"/>
                        </a:lnSpc>
                        <a:spcBef>
                          <a:spcPts val="0"/>
                        </a:spcBef>
                        <a:spcAft>
                          <a:spcPts val="0"/>
                        </a:spcAft>
                        <a:buNone/>
                      </a:pPr>
                      <a:r>
                        <a:rPr lang="en-US" sz="2800" u="none" cap="none" strike="noStrike"/>
                        <a:t>Rượu bia</a:t>
                      </a:r>
                      <a:endParaRPr/>
                    </a:p>
                  </a:txBody>
                  <a:tcPr marT="45725" marB="45725" marR="91450" marL="91450"/>
                </a:tc>
              </a:tr>
            </a:tbl>
          </a:graphicData>
        </a:graphic>
      </p:graphicFrame>
      <p:sp>
        <p:nvSpPr>
          <p:cNvPr id="249" name="Google Shape;249;p49"/>
          <p:cNvSpPr txBox="1"/>
          <p:nvPr/>
        </p:nvSpPr>
        <p:spPr>
          <a:xfrm>
            <a:off x="11949022" y="9549917"/>
            <a:ext cx="6338978"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1" lang="en-US" sz="1600" u="none" cap="none" strike="noStrike">
                <a:solidFill>
                  <a:srgbClr val="212121"/>
                </a:solidFill>
                <a:latin typeface="Roboto"/>
                <a:ea typeface="Roboto"/>
                <a:cs typeface="Roboto"/>
                <a:sym typeface="Roboto"/>
              </a:rPr>
              <a:t>Pak M, Lindseth G. Risk Factors for Cholelithiasis. Gastroenterol Nurs. 2016 Jul-Aug;39(4):297-309.</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